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676" r:id="rId2"/>
    <p:sldId id="673" r:id="rId3"/>
    <p:sldId id="682" r:id="rId4"/>
    <p:sldId id="683" r:id="rId5"/>
    <p:sldId id="677" r:id="rId6"/>
    <p:sldId id="684" r:id="rId7"/>
    <p:sldId id="685" r:id="rId8"/>
    <p:sldId id="678" r:id="rId9"/>
    <p:sldId id="679" r:id="rId10"/>
    <p:sldId id="680" r:id="rId11"/>
    <p:sldId id="681" r:id="rId12"/>
    <p:sldId id="665" r:id="rId13"/>
    <p:sldId id="675" r:id="rId14"/>
  </p:sldIdLst>
  <p:sldSz cx="9906000" cy="6858000" type="A4"/>
  <p:notesSz cx="6724650" cy="987425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vertBarState="minimized" horzBarState="maximized">
    <p:restoredLeft sz="15000" autoAdjust="0"/>
    <p:restoredTop sz="94249" autoAdjust="0"/>
  </p:normalViewPr>
  <p:slideViewPr>
    <p:cSldViewPr snapToGrid="0">
      <p:cViewPr varScale="1">
        <p:scale>
          <a:sx n="72" d="100"/>
          <a:sy n="72" d="100"/>
        </p:scale>
        <p:origin x="1668" y="66"/>
      </p:cViewPr>
      <p:guideLst>
        <p:guide orient="horz" pos="2160"/>
        <p:guide pos="3120"/>
      </p:guideLst>
    </p:cSldViewPr>
  </p:slideViewPr>
  <p:notesTextViewPr>
    <p:cViewPr>
      <p:scale>
        <a:sx n="1" d="1"/>
        <a:sy n="1" d="1"/>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4650" cy="493713"/>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08413" y="0"/>
            <a:ext cx="2914650" cy="493713"/>
          </a:xfrm>
          <a:prstGeom prst="rect">
            <a:avLst/>
          </a:prstGeom>
        </p:spPr>
        <p:txBody>
          <a:bodyPr vert="horz" lIns="91440" tIns="45720" rIns="91440" bIns="45720" rtlCol="0"/>
          <a:lstStyle>
            <a:lvl1pPr algn="r">
              <a:defRPr sz="1200"/>
            </a:lvl1pPr>
          </a:lstStyle>
          <a:p>
            <a:fld id="{6DA8E5BE-FBCE-4C15-BFD3-E86C72123BE2}" type="datetimeFigureOut">
              <a:rPr lang="en-GB" smtClean="0"/>
              <a:t>16/03/2020</a:t>
            </a:fld>
            <a:endParaRPr lang="en-GB"/>
          </a:p>
        </p:txBody>
      </p:sp>
      <p:sp>
        <p:nvSpPr>
          <p:cNvPr id="4" name="Slide Image Placeholder 3"/>
          <p:cNvSpPr>
            <a:spLocks noGrp="1" noRot="1" noChangeAspect="1"/>
          </p:cNvSpPr>
          <p:nvPr>
            <p:ph type="sldImg" idx="2"/>
          </p:nvPr>
        </p:nvSpPr>
        <p:spPr>
          <a:xfrm>
            <a:off x="688975" y="741363"/>
            <a:ext cx="5346700" cy="370205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3100" y="4691063"/>
            <a:ext cx="5378450" cy="4443412"/>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378950"/>
            <a:ext cx="2914650" cy="493713"/>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08413" y="9378950"/>
            <a:ext cx="2914650" cy="493713"/>
          </a:xfrm>
          <a:prstGeom prst="rect">
            <a:avLst/>
          </a:prstGeom>
        </p:spPr>
        <p:txBody>
          <a:bodyPr vert="horz" lIns="91440" tIns="45720" rIns="91440" bIns="45720" rtlCol="0" anchor="b"/>
          <a:lstStyle>
            <a:lvl1pPr algn="r">
              <a:defRPr sz="1200"/>
            </a:lvl1pPr>
          </a:lstStyle>
          <a:p>
            <a:fld id="{DC47A122-C7BD-45B5-B201-2F0ACEFBDE19}" type="slidenum">
              <a:rPr lang="en-GB" smtClean="0"/>
              <a:t>‹Nr.›</a:t>
            </a:fld>
            <a:endParaRPr lang="en-GB"/>
          </a:p>
        </p:txBody>
      </p:sp>
    </p:spTree>
    <p:extLst>
      <p:ext uri="{BB962C8B-B14F-4D97-AF65-F5344CB8AC3E}">
        <p14:creationId xmlns:p14="http://schemas.microsoft.com/office/powerpoint/2010/main" val="7047428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8" Type="http://schemas.openxmlformats.org/officeDocument/2006/relationships/hyperlink" Target="https://www.innovation-web.eu/entov-hvm-blog" TargetMode="External"/><Relationship Id="rId3" Type="http://schemas.openxmlformats.org/officeDocument/2006/relationships/hyperlink" Target="https://open-european-innovation-network.blogspot.com/2019/06/exploring-first-innovation-web-research.html" TargetMode="External"/><Relationship Id="rId7" Type="http://schemas.openxmlformats.org/officeDocument/2006/relationships/hyperlink" Target="https://www.linkedin.com/groups/8779542/" TargetMode="External"/><Relationship Id="rId2" Type="http://schemas.openxmlformats.org/officeDocument/2006/relationships/slide" Target="../slides/slide12.xml"/><Relationship Id="rId1" Type="http://schemas.openxmlformats.org/officeDocument/2006/relationships/notesMaster" Target="../notesMasters/notesMaster1.xml"/><Relationship Id="rId6" Type="http://schemas.openxmlformats.org/officeDocument/2006/relationships/hyperlink" Target="https://open-european-innovation-network.blogspot.com/2019/06/exploring-fourth-innovation-web.html" TargetMode="External"/><Relationship Id="rId11" Type="http://schemas.openxmlformats.org/officeDocument/2006/relationships/hyperlink" Target="https://www.linkedin.com/company/entov" TargetMode="External"/><Relationship Id="rId5" Type="http://schemas.openxmlformats.org/officeDocument/2006/relationships/hyperlink" Target="https://open-european-innovation-network.blogspot.com/2019/06/exploring-third-innovation-web-market.html" TargetMode="External"/><Relationship Id="rId10" Type="http://schemas.openxmlformats.org/officeDocument/2006/relationships/hyperlink" Target="https://www.facebook.com/groups/2014779865300180/" TargetMode="External"/><Relationship Id="rId4" Type="http://schemas.openxmlformats.org/officeDocument/2006/relationships/hyperlink" Target="https://open-european-innovation-network.blogspot.com/2019/06/exploring-second-innovation-web.html" TargetMode="External"/><Relationship Id="rId9" Type="http://schemas.openxmlformats.org/officeDocument/2006/relationships/hyperlink" Target="https://www.researchgate.net/project/Open-European-Network-for-Enterprise-Innovation-in-High-Value-Manufacturing-ENTOV-HVM"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latin typeface="Calibri" panose="020F0502020204030204" pitchFamily="34" charset="0"/>
              </a:rPr>
              <a:t>Innovation Ecosystem Strategy.</a:t>
            </a:r>
          </a:p>
          <a:p>
            <a:endParaRPr lang="en-US" dirty="0"/>
          </a:p>
        </p:txBody>
      </p:sp>
      <p:sp>
        <p:nvSpPr>
          <p:cNvPr id="4" name="Foliennummernplatzhalter 3"/>
          <p:cNvSpPr>
            <a:spLocks noGrp="1"/>
          </p:cNvSpPr>
          <p:nvPr>
            <p:ph type="sldNum" sz="quarter" idx="5"/>
          </p:nvPr>
        </p:nvSpPr>
        <p:spPr/>
        <p:txBody>
          <a:bodyPr/>
          <a:lstStyle/>
          <a:p>
            <a:fld id="{DC47A122-C7BD-45B5-B201-2F0ACEFBDE19}" type="slidenum">
              <a:rPr lang="en-GB" smtClean="0"/>
              <a:t>5</a:t>
            </a:fld>
            <a:endParaRPr lang="en-GB"/>
          </a:p>
        </p:txBody>
      </p:sp>
    </p:spTree>
    <p:extLst>
      <p:ext uri="{BB962C8B-B14F-4D97-AF65-F5344CB8AC3E}">
        <p14:creationId xmlns:p14="http://schemas.microsoft.com/office/powerpoint/2010/main" val="5834537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The Narrative </a:t>
            </a:r>
            <a:r>
              <a:rPr lang="de-DE" dirty="0" err="1"/>
              <a:t>for</a:t>
            </a:r>
            <a:r>
              <a:rPr lang="de-DE" dirty="0"/>
              <a:t> </a:t>
            </a:r>
            <a:r>
              <a:rPr lang="de-DE" dirty="0" err="1"/>
              <a:t>Generic</a:t>
            </a:r>
            <a:r>
              <a:rPr lang="de-DE" dirty="0"/>
              <a:t> Diffusion </a:t>
            </a:r>
            <a:r>
              <a:rPr lang="de-DE" dirty="0" err="1"/>
              <a:t>of</a:t>
            </a:r>
            <a:r>
              <a:rPr lang="de-DE" dirty="0"/>
              <a:t> Innovation</a:t>
            </a:r>
          </a:p>
          <a:p>
            <a:endParaRPr lang="de-DE" dirty="0"/>
          </a:p>
          <a:p>
            <a:pPr marL="0" marR="0" lvl="0" indent="0" algn="l" defTabSz="914400" rtl="0" eaLnBrk="1" fontAlgn="auto" latinLnBrk="0" hangingPunct="1">
              <a:lnSpc>
                <a:spcPct val="100000"/>
              </a:lnSpc>
              <a:spcBef>
                <a:spcPts val="0"/>
              </a:spcBef>
              <a:spcAft>
                <a:spcPts val="0"/>
              </a:spcAft>
              <a:buClrTx/>
              <a:buSzTx/>
              <a:buFontTx/>
              <a:buNone/>
              <a:tabLst/>
              <a:defRPr/>
            </a:pPr>
            <a:r>
              <a:rPr lang="de-DE" dirty="0"/>
              <a:t>This </a:t>
            </a:r>
            <a:r>
              <a:rPr lang="de-DE" dirty="0" err="1"/>
              <a:t>living</a:t>
            </a:r>
            <a:r>
              <a:rPr lang="de-DE" dirty="0"/>
              <a:t> </a:t>
            </a:r>
            <a:r>
              <a:rPr lang="de-DE" dirty="0" err="1"/>
              <a:t>systems</a:t>
            </a:r>
            <a:r>
              <a:rPr lang="de-DE" dirty="0"/>
              <a:t> </a:t>
            </a:r>
            <a:r>
              <a:rPr lang="de-DE" dirty="0" err="1"/>
              <a:t>map</a:t>
            </a:r>
            <a:r>
              <a:rPr lang="de-DE" dirty="0"/>
              <a:t> </a:t>
            </a:r>
            <a:r>
              <a:rPr lang="de-DE" dirty="0" err="1"/>
              <a:t>represents</a:t>
            </a:r>
            <a:r>
              <a:rPr lang="de-DE" dirty="0"/>
              <a:t> a simple </a:t>
            </a:r>
            <a:r>
              <a:rPr lang="de-DE" dirty="0" err="1"/>
              <a:t>generic</a:t>
            </a:r>
            <a:r>
              <a:rPr lang="de-DE" dirty="0"/>
              <a:t> narrative </a:t>
            </a:r>
            <a:r>
              <a:rPr lang="de-DE" dirty="0" err="1"/>
              <a:t>for</a:t>
            </a:r>
            <a:r>
              <a:rPr lang="de-DE" dirty="0"/>
              <a:t> </a:t>
            </a:r>
            <a:r>
              <a:rPr lang="de-DE" dirty="0" err="1"/>
              <a:t>the</a:t>
            </a:r>
            <a:r>
              <a:rPr lang="de-DE" dirty="0"/>
              <a:t> </a:t>
            </a:r>
            <a:r>
              <a:rPr lang="de-DE" dirty="0" err="1"/>
              <a:t>diffusion</a:t>
            </a:r>
            <a:r>
              <a:rPr lang="de-DE" dirty="0"/>
              <a:t> </a:t>
            </a:r>
            <a:r>
              <a:rPr lang="de-DE" dirty="0" err="1"/>
              <a:t>of</a:t>
            </a:r>
            <a:r>
              <a:rPr lang="de-DE" dirty="0"/>
              <a:t> </a:t>
            </a:r>
            <a:r>
              <a:rPr lang="de-DE" dirty="0" err="1"/>
              <a:t>innovations</a:t>
            </a:r>
            <a:r>
              <a:rPr lang="de-DE" dirty="0"/>
              <a:t>. The narrative </a:t>
            </a:r>
            <a:r>
              <a:rPr lang="de-DE" dirty="0" err="1"/>
              <a:t>is</a:t>
            </a:r>
            <a:r>
              <a:rPr lang="de-DE" dirty="0"/>
              <a:t> </a:t>
            </a:r>
            <a:r>
              <a:rPr lang="de-DE" dirty="0" err="1"/>
              <a:t>applicable</a:t>
            </a:r>
            <a:r>
              <a:rPr lang="de-DE" dirty="0"/>
              <a:t> </a:t>
            </a:r>
            <a:r>
              <a:rPr lang="de-DE" dirty="0" err="1"/>
              <a:t>for</a:t>
            </a:r>
            <a:r>
              <a:rPr lang="de-DE" dirty="0"/>
              <a:t> all </a:t>
            </a:r>
            <a:r>
              <a:rPr lang="de-DE" dirty="0" err="1"/>
              <a:t>types</a:t>
            </a:r>
            <a:r>
              <a:rPr lang="de-DE" dirty="0"/>
              <a:t> </a:t>
            </a:r>
            <a:r>
              <a:rPr lang="de-DE" dirty="0" err="1"/>
              <a:t>of</a:t>
            </a:r>
            <a:r>
              <a:rPr lang="de-DE" dirty="0"/>
              <a:t> </a:t>
            </a:r>
            <a:r>
              <a:rPr lang="de-DE" dirty="0" err="1"/>
              <a:t>innovations</a:t>
            </a:r>
            <a:r>
              <a:rPr lang="de-DE" dirty="0"/>
              <a:t> and </a:t>
            </a:r>
            <a:r>
              <a:rPr lang="de-DE" dirty="0" err="1"/>
              <a:t>is</a:t>
            </a:r>
            <a:r>
              <a:rPr lang="de-DE" dirty="0"/>
              <a:t> </a:t>
            </a:r>
            <a:r>
              <a:rPr lang="de-DE" dirty="0" err="1"/>
              <a:t>distilled</a:t>
            </a:r>
            <a:r>
              <a:rPr lang="de-DE" dirty="0"/>
              <a:t> </a:t>
            </a:r>
            <a:r>
              <a:rPr lang="de-DE" dirty="0" err="1"/>
              <a:t>from</a:t>
            </a:r>
            <a:r>
              <a:rPr lang="de-DE" dirty="0"/>
              <a:t> a </a:t>
            </a:r>
            <a:r>
              <a:rPr lang="de-DE" dirty="0" err="1"/>
              <a:t>wide</a:t>
            </a:r>
            <a:r>
              <a:rPr lang="de-DE" dirty="0"/>
              <a:t> </a:t>
            </a:r>
            <a:r>
              <a:rPr lang="de-DE" dirty="0" err="1"/>
              <a:t>spectrum</a:t>
            </a:r>
            <a:r>
              <a:rPr lang="de-DE" dirty="0"/>
              <a:t> </a:t>
            </a:r>
            <a:r>
              <a:rPr lang="de-DE" dirty="0" err="1"/>
              <a:t>of</a:t>
            </a:r>
            <a:r>
              <a:rPr lang="de-DE" dirty="0"/>
              <a:t> </a:t>
            </a:r>
            <a:r>
              <a:rPr lang="de-DE" dirty="0" err="1"/>
              <a:t>research</a:t>
            </a:r>
            <a:r>
              <a:rPr lang="de-DE" dirty="0"/>
              <a:t> </a:t>
            </a:r>
            <a:r>
              <a:rPr lang="de-DE" dirty="0" err="1"/>
              <a:t>results</a:t>
            </a:r>
            <a:r>
              <a:rPr lang="de-DE" dirty="0"/>
              <a:t> and </a:t>
            </a:r>
            <a:r>
              <a:rPr lang="de-DE" dirty="0" err="1"/>
              <a:t>contemporary</a:t>
            </a:r>
            <a:r>
              <a:rPr lang="de-DE" dirty="0"/>
              <a:t> </a:t>
            </a:r>
            <a:r>
              <a:rPr lang="en-GB" noProof="0" dirty="0"/>
              <a:t>work-flow</a:t>
            </a:r>
            <a:r>
              <a:rPr lang="de-DE" dirty="0"/>
              <a:t> </a:t>
            </a:r>
            <a:r>
              <a:rPr lang="de-DE" dirty="0" err="1"/>
              <a:t>structures</a:t>
            </a:r>
            <a:r>
              <a:rPr lang="de-DE" dirty="0"/>
              <a:t> in </a:t>
            </a:r>
            <a:r>
              <a:rPr lang="de-DE" dirty="0" err="1"/>
              <a:t>industry</a:t>
            </a:r>
            <a:r>
              <a:rPr lang="de-DE" dirty="0"/>
              <a:t>. The narrative </a:t>
            </a:r>
            <a:r>
              <a:rPr lang="de-DE" dirty="0" err="1"/>
              <a:t>serves</a:t>
            </a:r>
            <a:r>
              <a:rPr lang="de-DE" dirty="0"/>
              <a:t> </a:t>
            </a:r>
            <a:r>
              <a:rPr lang="de-DE" dirty="0" err="1"/>
              <a:t>as</a:t>
            </a:r>
            <a:r>
              <a:rPr lang="de-DE" dirty="0"/>
              <a:t> a </a:t>
            </a:r>
            <a:r>
              <a:rPr lang="de-DE" dirty="0" err="1"/>
              <a:t>baseline</a:t>
            </a:r>
            <a:r>
              <a:rPr lang="de-DE" dirty="0"/>
              <a:t> </a:t>
            </a:r>
            <a:r>
              <a:rPr lang="de-DE" dirty="0" err="1"/>
              <a:t>for</a:t>
            </a:r>
            <a:r>
              <a:rPr lang="de-DE" dirty="0"/>
              <a:t> </a:t>
            </a:r>
            <a:r>
              <a:rPr lang="de-DE" dirty="0" err="1"/>
              <a:t>starting</a:t>
            </a:r>
            <a:r>
              <a:rPr lang="de-DE" dirty="0"/>
              <a:t> </a:t>
            </a:r>
            <a:r>
              <a:rPr lang="de-DE" dirty="0" err="1"/>
              <a:t>exploration</a:t>
            </a:r>
            <a:r>
              <a:rPr lang="de-DE" dirty="0"/>
              <a:t> on </a:t>
            </a:r>
            <a:r>
              <a:rPr lang="de-DE" dirty="0" err="1"/>
              <a:t>the</a:t>
            </a:r>
            <a:r>
              <a:rPr lang="de-DE" dirty="0"/>
              <a:t> </a:t>
            </a:r>
            <a:r>
              <a:rPr lang="de-DE" dirty="0" err="1"/>
              <a:t>nature</a:t>
            </a:r>
            <a:r>
              <a:rPr lang="de-DE" dirty="0"/>
              <a:t> and </a:t>
            </a:r>
            <a:r>
              <a:rPr lang="de-DE" dirty="0" err="1"/>
              <a:t>behavior</a:t>
            </a:r>
            <a:r>
              <a:rPr lang="de-DE" dirty="0"/>
              <a:t> </a:t>
            </a:r>
            <a:r>
              <a:rPr lang="de-DE" dirty="0" err="1"/>
              <a:t>of</a:t>
            </a:r>
            <a:r>
              <a:rPr lang="de-DE" dirty="0"/>
              <a:t> </a:t>
            </a:r>
            <a:r>
              <a:rPr lang="de-DE" dirty="0" err="1"/>
              <a:t>difussion</a:t>
            </a:r>
            <a:r>
              <a:rPr lang="de-DE" dirty="0"/>
              <a:t> </a:t>
            </a:r>
            <a:r>
              <a:rPr lang="de-DE" dirty="0" err="1"/>
              <a:t>of</a:t>
            </a:r>
            <a:r>
              <a:rPr lang="de-DE" dirty="0"/>
              <a:t> </a:t>
            </a:r>
            <a:r>
              <a:rPr lang="de-DE" dirty="0" err="1"/>
              <a:t>innovations</a:t>
            </a:r>
            <a:r>
              <a:rPr lang="de-DE" dirty="0"/>
              <a:t> </a:t>
            </a:r>
            <a:r>
              <a:rPr lang="de-DE" dirty="0" err="1"/>
              <a:t>to</a:t>
            </a:r>
            <a:r>
              <a:rPr lang="de-DE" dirty="0"/>
              <a:t> </a:t>
            </a:r>
            <a:r>
              <a:rPr lang="de-DE" dirty="0" err="1"/>
              <a:t>then</a:t>
            </a:r>
            <a:r>
              <a:rPr lang="de-DE" dirty="0"/>
              <a:t> </a:t>
            </a:r>
            <a:r>
              <a:rPr lang="de-DE" dirty="0" err="1"/>
              <a:t>provide</a:t>
            </a:r>
            <a:r>
              <a:rPr lang="de-DE" dirty="0"/>
              <a:t> </a:t>
            </a:r>
            <a:r>
              <a:rPr lang="de-DE" dirty="0" err="1"/>
              <a:t>the</a:t>
            </a:r>
            <a:r>
              <a:rPr lang="de-DE" dirty="0"/>
              <a:t> </a:t>
            </a:r>
            <a:r>
              <a:rPr lang="de-DE" dirty="0" err="1"/>
              <a:t>foundation</a:t>
            </a:r>
            <a:r>
              <a:rPr lang="de-DE" dirty="0"/>
              <a:t> </a:t>
            </a:r>
            <a:r>
              <a:rPr lang="de-DE" dirty="0" err="1"/>
              <a:t>for</a:t>
            </a:r>
            <a:r>
              <a:rPr lang="de-DE" dirty="0"/>
              <a:t> </a:t>
            </a:r>
            <a:r>
              <a:rPr lang="de-DE" dirty="0" err="1"/>
              <a:t>determining</a:t>
            </a:r>
            <a:r>
              <a:rPr lang="de-DE" dirty="0"/>
              <a:t> </a:t>
            </a:r>
            <a:r>
              <a:rPr lang="de-DE" dirty="0" err="1"/>
              <a:t>actionable</a:t>
            </a:r>
            <a:r>
              <a:rPr lang="de-DE" dirty="0"/>
              <a:t> </a:t>
            </a:r>
            <a:r>
              <a:rPr lang="de-DE" dirty="0" err="1"/>
              <a:t>interventions</a:t>
            </a:r>
            <a:r>
              <a:rPr lang="de-DE" dirty="0"/>
              <a:t> </a:t>
            </a:r>
            <a:r>
              <a:rPr lang="de-DE" dirty="0" err="1"/>
              <a:t>which</a:t>
            </a:r>
            <a:r>
              <a:rPr lang="de-DE" dirty="0"/>
              <a:t> </a:t>
            </a:r>
            <a:r>
              <a:rPr lang="de-DE" dirty="0" err="1"/>
              <a:t>can</a:t>
            </a:r>
            <a:r>
              <a:rPr lang="de-DE" dirty="0"/>
              <a:t> </a:t>
            </a:r>
            <a:r>
              <a:rPr lang="de-DE" dirty="0" err="1"/>
              <a:t>disruptively</a:t>
            </a:r>
            <a:r>
              <a:rPr lang="de-DE" dirty="0"/>
              <a:t> </a:t>
            </a:r>
            <a:r>
              <a:rPr lang="de-DE" dirty="0" err="1"/>
              <a:t>accelerate</a:t>
            </a:r>
            <a:r>
              <a:rPr lang="de-DE" dirty="0"/>
              <a:t> it. The narrative </a:t>
            </a:r>
            <a:r>
              <a:rPr lang="de-DE" dirty="0" err="1"/>
              <a:t>describes</a:t>
            </a:r>
            <a:r>
              <a:rPr lang="de-DE" dirty="0"/>
              <a:t> </a:t>
            </a:r>
            <a:r>
              <a:rPr lang="de-DE" dirty="0" err="1"/>
              <a:t>the</a:t>
            </a:r>
            <a:r>
              <a:rPr lang="de-DE" dirty="0"/>
              <a:t> </a:t>
            </a:r>
            <a:r>
              <a:rPr lang="de-DE" dirty="0" err="1"/>
              <a:t>key</a:t>
            </a:r>
            <a:r>
              <a:rPr lang="de-DE" dirty="0"/>
              <a:t> </a:t>
            </a:r>
            <a:r>
              <a:rPr lang="de-DE" dirty="0" err="1"/>
              <a:t>roles</a:t>
            </a:r>
            <a:r>
              <a:rPr lang="de-DE" dirty="0"/>
              <a:t> and </a:t>
            </a:r>
            <a:r>
              <a:rPr lang="de-DE" dirty="0" err="1"/>
              <a:t>exchanges</a:t>
            </a:r>
            <a:r>
              <a:rPr lang="de-DE" dirty="0"/>
              <a:t> </a:t>
            </a:r>
            <a:r>
              <a:rPr lang="de-DE" dirty="0" err="1"/>
              <a:t>involved</a:t>
            </a:r>
            <a:r>
              <a:rPr lang="de-DE" dirty="0"/>
              <a:t> </a:t>
            </a:r>
            <a:r>
              <a:rPr lang="de-DE" dirty="0" err="1"/>
              <a:t>from</a:t>
            </a:r>
            <a:r>
              <a:rPr lang="de-DE" dirty="0"/>
              <a:t> </a:t>
            </a:r>
            <a:r>
              <a:rPr lang="de-DE" dirty="0" err="1"/>
              <a:t>ideation</a:t>
            </a:r>
            <a:r>
              <a:rPr lang="de-DE" dirty="0"/>
              <a:t> </a:t>
            </a:r>
            <a:r>
              <a:rPr lang="de-DE" dirty="0" err="1"/>
              <a:t>through</a:t>
            </a:r>
            <a:r>
              <a:rPr lang="de-DE" dirty="0"/>
              <a:t> </a:t>
            </a:r>
            <a:r>
              <a:rPr lang="de-DE" dirty="0" err="1"/>
              <a:t>research</a:t>
            </a:r>
            <a:r>
              <a:rPr lang="de-DE" dirty="0"/>
              <a:t> </a:t>
            </a:r>
            <a:r>
              <a:rPr lang="de-DE" dirty="0" err="1"/>
              <a:t>triggered</a:t>
            </a:r>
            <a:r>
              <a:rPr lang="de-DE" dirty="0"/>
              <a:t> </a:t>
            </a:r>
            <a:r>
              <a:rPr lang="de-DE" dirty="0" err="1"/>
              <a:t>by</a:t>
            </a:r>
            <a:r>
              <a:rPr lang="de-DE" dirty="0"/>
              <a:t> a </a:t>
            </a:r>
            <a:r>
              <a:rPr lang="de-DE" dirty="0" err="1"/>
              <a:t>challenge</a:t>
            </a:r>
            <a:r>
              <a:rPr lang="de-DE" dirty="0"/>
              <a:t> </a:t>
            </a:r>
            <a:r>
              <a:rPr lang="de-DE" dirty="0" err="1"/>
              <a:t>from</a:t>
            </a:r>
            <a:r>
              <a:rPr lang="de-DE" dirty="0"/>
              <a:t> </a:t>
            </a:r>
            <a:r>
              <a:rPr lang="de-DE" dirty="0" err="1"/>
              <a:t>users</a:t>
            </a:r>
            <a:r>
              <a:rPr lang="de-DE" dirty="0"/>
              <a:t> </a:t>
            </a:r>
            <a:r>
              <a:rPr lang="de-DE" dirty="0" err="1"/>
              <a:t>to</a:t>
            </a:r>
            <a:r>
              <a:rPr lang="de-DE" dirty="0"/>
              <a:t> </a:t>
            </a:r>
            <a:r>
              <a:rPr lang="de-DE" dirty="0" err="1"/>
              <a:t>investment</a:t>
            </a:r>
            <a:r>
              <a:rPr lang="de-DE" dirty="0"/>
              <a:t> </a:t>
            </a:r>
            <a:r>
              <a:rPr lang="de-DE" dirty="0" err="1"/>
              <a:t>payback</a:t>
            </a:r>
            <a:r>
              <a:rPr lang="de-DE" dirty="0"/>
              <a:t> </a:t>
            </a:r>
            <a:r>
              <a:rPr lang="de-DE" dirty="0" err="1"/>
              <a:t>to</a:t>
            </a:r>
            <a:r>
              <a:rPr lang="de-DE" dirty="0"/>
              <a:t> </a:t>
            </a:r>
            <a:r>
              <a:rPr lang="de-DE" dirty="0" err="1"/>
              <a:t>the</a:t>
            </a:r>
            <a:r>
              <a:rPr lang="de-DE" dirty="0"/>
              <a:t> </a:t>
            </a:r>
            <a:r>
              <a:rPr lang="de-DE" dirty="0" err="1"/>
              <a:t>supporting</a:t>
            </a:r>
            <a:r>
              <a:rPr lang="de-DE" dirty="0"/>
              <a:t> </a:t>
            </a:r>
            <a:r>
              <a:rPr lang="de-DE" dirty="0" err="1"/>
              <a:t>investor</a:t>
            </a:r>
            <a:r>
              <a:rPr lang="de-DE" dirty="0"/>
              <a:t>. </a:t>
            </a:r>
            <a:r>
              <a:rPr lang="de-DE" dirty="0" err="1"/>
              <a:t>Roles</a:t>
            </a:r>
            <a:r>
              <a:rPr lang="de-DE" dirty="0"/>
              <a:t> </a:t>
            </a:r>
            <a:r>
              <a:rPr lang="de-DE" dirty="0" err="1"/>
              <a:t>are</a:t>
            </a:r>
            <a:r>
              <a:rPr lang="de-DE" dirty="0"/>
              <a:t> </a:t>
            </a:r>
            <a:r>
              <a:rPr lang="de-DE" dirty="0" err="1"/>
              <a:t>shown</a:t>
            </a:r>
            <a:r>
              <a:rPr lang="de-DE" dirty="0"/>
              <a:t> in </a:t>
            </a:r>
            <a:r>
              <a:rPr lang="de-DE" dirty="0" err="1"/>
              <a:t>grey</a:t>
            </a:r>
            <a:r>
              <a:rPr lang="de-DE" dirty="0"/>
              <a:t> </a:t>
            </a:r>
            <a:r>
              <a:rPr lang="de-DE" dirty="0" err="1"/>
              <a:t>shaded</a:t>
            </a:r>
            <a:r>
              <a:rPr lang="de-DE" dirty="0"/>
              <a:t> oval </a:t>
            </a:r>
            <a:r>
              <a:rPr lang="de-DE" dirty="0" err="1"/>
              <a:t>shapes</a:t>
            </a:r>
            <a:r>
              <a:rPr lang="de-DE" dirty="0"/>
              <a:t>. Tangible </a:t>
            </a:r>
            <a:r>
              <a:rPr lang="de-DE" dirty="0" err="1"/>
              <a:t>deliverables</a:t>
            </a:r>
            <a:r>
              <a:rPr lang="de-DE" dirty="0"/>
              <a:t> </a:t>
            </a:r>
            <a:r>
              <a:rPr lang="de-DE" dirty="0" err="1"/>
              <a:t>are</a:t>
            </a:r>
            <a:r>
              <a:rPr lang="de-DE" dirty="0"/>
              <a:t> </a:t>
            </a:r>
            <a:r>
              <a:rPr lang="de-DE" dirty="0" err="1"/>
              <a:t>shown</a:t>
            </a:r>
            <a:r>
              <a:rPr lang="de-DE" dirty="0"/>
              <a:t> in </a:t>
            </a:r>
            <a:r>
              <a:rPr lang="de-DE" dirty="0" err="1"/>
              <a:t>green</a:t>
            </a:r>
            <a:r>
              <a:rPr lang="de-DE" dirty="0"/>
              <a:t> </a:t>
            </a:r>
            <a:r>
              <a:rPr lang="de-DE" dirty="0" err="1"/>
              <a:t>shaded</a:t>
            </a:r>
            <a:r>
              <a:rPr lang="de-DE" dirty="0"/>
              <a:t> </a:t>
            </a:r>
            <a:r>
              <a:rPr lang="de-DE" dirty="0" err="1"/>
              <a:t>boxes</a:t>
            </a:r>
            <a:r>
              <a:rPr lang="de-DE" dirty="0"/>
              <a:t>. </a:t>
            </a:r>
            <a:r>
              <a:rPr lang="de-DE" dirty="0" err="1"/>
              <a:t>Intangible</a:t>
            </a:r>
            <a:r>
              <a:rPr lang="de-DE" dirty="0"/>
              <a:t> </a:t>
            </a:r>
            <a:r>
              <a:rPr lang="de-DE" dirty="0" err="1"/>
              <a:t>deliverables</a:t>
            </a:r>
            <a:r>
              <a:rPr lang="de-DE" dirty="0"/>
              <a:t> </a:t>
            </a:r>
            <a:r>
              <a:rPr lang="de-DE" dirty="0" err="1"/>
              <a:t>are</a:t>
            </a:r>
            <a:r>
              <a:rPr lang="de-DE" dirty="0"/>
              <a:t> </a:t>
            </a:r>
            <a:r>
              <a:rPr lang="de-DE" dirty="0" err="1"/>
              <a:t>shown</a:t>
            </a:r>
            <a:r>
              <a:rPr lang="de-DE" dirty="0"/>
              <a:t> in </a:t>
            </a:r>
            <a:r>
              <a:rPr lang="de-DE" dirty="0" err="1"/>
              <a:t>blue</a:t>
            </a:r>
            <a:r>
              <a:rPr lang="de-DE" dirty="0"/>
              <a:t> </a:t>
            </a:r>
            <a:r>
              <a:rPr lang="de-DE" dirty="0" err="1"/>
              <a:t>shaded</a:t>
            </a:r>
            <a:r>
              <a:rPr lang="de-DE" dirty="0"/>
              <a:t> </a:t>
            </a:r>
            <a:r>
              <a:rPr lang="de-DE" dirty="0" err="1"/>
              <a:t>boxes</a:t>
            </a:r>
            <a:r>
              <a:rPr lang="de-DE" dirty="0"/>
              <a:t>. An </a:t>
            </a:r>
            <a:r>
              <a:rPr lang="de-DE" dirty="0" err="1"/>
              <a:t>individuals</a:t>
            </a:r>
            <a:r>
              <a:rPr lang="de-DE" dirty="0"/>
              <a:t> </a:t>
            </a:r>
            <a:r>
              <a:rPr lang="de-DE" dirty="0" err="1"/>
              <a:t>transacting</a:t>
            </a:r>
            <a:r>
              <a:rPr lang="de-DE" dirty="0"/>
              <a:t> </a:t>
            </a:r>
            <a:r>
              <a:rPr lang="de-DE" dirty="0" err="1"/>
              <a:t>exchanges</a:t>
            </a:r>
            <a:r>
              <a:rPr lang="de-DE" dirty="0"/>
              <a:t> </a:t>
            </a:r>
            <a:r>
              <a:rPr lang="de-DE" dirty="0" err="1"/>
              <a:t>are</a:t>
            </a:r>
            <a:r>
              <a:rPr lang="de-DE" dirty="0"/>
              <a:t> </a:t>
            </a:r>
            <a:r>
              <a:rPr lang="de-DE" dirty="0" err="1"/>
              <a:t>shown</a:t>
            </a:r>
            <a:r>
              <a:rPr lang="de-DE" dirty="0"/>
              <a:t> in orange </a:t>
            </a:r>
            <a:r>
              <a:rPr lang="de-DE" dirty="0" err="1"/>
              <a:t>shaded</a:t>
            </a:r>
            <a:r>
              <a:rPr lang="de-DE" dirty="0"/>
              <a:t> </a:t>
            </a:r>
            <a:r>
              <a:rPr lang="de-DE" dirty="0" err="1"/>
              <a:t>ovals</a:t>
            </a:r>
            <a:r>
              <a:rPr lang="de-DE" dirty="0"/>
              <a:t>. </a:t>
            </a:r>
            <a:r>
              <a:rPr lang="de-DE" dirty="0" err="1"/>
              <a:t>Exchanges</a:t>
            </a:r>
            <a:r>
              <a:rPr lang="de-DE" dirty="0"/>
              <a:t> </a:t>
            </a:r>
            <a:r>
              <a:rPr lang="de-DE" dirty="0" err="1"/>
              <a:t>are</a:t>
            </a:r>
            <a:r>
              <a:rPr lang="de-DE" dirty="0"/>
              <a:t> </a:t>
            </a:r>
            <a:r>
              <a:rPr lang="de-DE" dirty="0" err="1"/>
              <a:t>shown</a:t>
            </a:r>
            <a:r>
              <a:rPr lang="de-DE" dirty="0"/>
              <a:t> </a:t>
            </a:r>
            <a:r>
              <a:rPr lang="de-DE" dirty="0" err="1"/>
              <a:t>by</a:t>
            </a:r>
            <a:r>
              <a:rPr lang="de-DE" dirty="0"/>
              <a:t> </a:t>
            </a:r>
            <a:r>
              <a:rPr lang="de-DE" dirty="0" err="1"/>
              <a:t>directed</a:t>
            </a:r>
            <a:r>
              <a:rPr lang="de-DE" dirty="0"/>
              <a:t> </a:t>
            </a:r>
            <a:r>
              <a:rPr lang="de-DE" dirty="0" err="1"/>
              <a:t>arrows</a:t>
            </a:r>
            <a:r>
              <a:rPr lang="de-DE" dirty="0"/>
              <a:t> </a:t>
            </a:r>
            <a:r>
              <a:rPr lang="de-DE" dirty="0" err="1"/>
              <a:t>leading</a:t>
            </a:r>
            <a:r>
              <a:rPr lang="de-DE" dirty="0"/>
              <a:t> </a:t>
            </a:r>
            <a:r>
              <a:rPr lang="de-DE" dirty="0" err="1"/>
              <a:t>from</a:t>
            </a:r>
            <a:r>
              <a:rPr lang="de-DE" dirty="0"/>
              <a:t> </a:t>
            </a:r>
            <a:r>
              <a:rPr lang="de-DE" dirty="0" err="1"/>
              <a:t>the</a:t>
            </a:r>
            <a:r>
              <a:rPr lang="de-DE" dirty="0"/>
              <a:t> </a:t>
            </a:r>
            <a:r>
              <a:rPr lang="de-DE" dirty="0" err="1"/>
              <a:t>person</a:t>
            </a:r>
            <a:r>
              <a:rPr lang="de-DE" dirty="0"/>
              <a:t> </a:t>
            </a:r>
            <a:r>
              <a:rPr lang="de-DE" dirty="0" err="1"/>
              <a:t>of</a:t>
            </a:r>
            <a:r>
              <a:rPr lang="de-DE" dirty="0"/>
              <a:t> </a:t>
            </a:r>
            <a:r>
              <a:rPr lang="de-DE" dirty="0" err="1"/>
              <a:t>origin</a:t>
            </a:r>
            <a:r>
              <a:rPr lang="de-DE" dirty="0"/>
              <a:t> </a:t>
            </a:r>
            <a:r>
              <a:rPr lang="de-DE" dirty="0" err="1"/>
              <a:t>to</a:t>
            </a:r>
            <a:r>
              <a:rPr lang="de-DE" dirty="0"/>
              <a:t> </a:t>
            </a:r>
            <a:r>
              <a:rPr lang="de-DE" dirty="0" err="1"/>
              <a:t>the</a:t>
            </a:r>
            <a:r>
              <a:rPr lang="de-DE" dirty="0"/>
              <a:t> </a:t>
            </a:r>
            <a:r>
              <a:rPr lang="de-DE" dirty="0" err="1"/>
              <a:t>person</a:t>
            </a:r>
            <a:r>
              <a:rPr lang="de-DE" dirty="0"/>
              <a:t> </a:t>
            </a:r>
            <a:r>
              <a:rPr lang="de-DE" dirty="0" err="1"/>
              <a:t>receiving</a:t>
            </a:r>
            <a:r>
              <a:rPr lang="de-DE" dirty="0"/>
              <a:t> </a:t>
            </a:r>
            <a:r>
              <a:rPr lang="de-DE" dirty="0" err="1"/>
              <a:t>the</a:t>
            </a:r>
            <a:r>
              <a:rPr lang="de-DE" dirty="0"/>
              <a:t> </a:t>
            </a:r>
            <a:r>
              <a:rPr lang="de-DE" dirty="0" err="1"/>
              <a:t>deliverable</a:t>
            </a:r>
            <a:r>
              <a:rPr lang="de-DE" dirty="0"/>
              <a:t>. Blue </a:t>
            </a:r>
            <a:r>
              <a:rPr lang="de-DE" dirty="0" err="1"/>
              <a:t>shaded</a:t>
            </a:r>
            <a:r>
              <a:rPr lang="de-DE" dirty="0"/>
              <a:t> </a:t>
            </a:r>
            <a:r>
              <a:rPr lang="de-DE" dirty="0" err="1"/>
              <a:t>boxes</a:t>
            </a:r>
            <a:r>
              <a:rPr lang="de-DE" dirty="0"/>
              <a:t> </a:t>
            </a:r>
            <a:r>
              <a:rPr lang="de-DE" dirty="0" err="1"/>
              <a:t>represent</a:t>
            </a:r>
            <a:r>
              <a:rPr lang="de-DE" dirty="0"/>
              <a:t> </a:t>
            </a:r>
            <a:r>
              <a:rPr lang="de-DE" dirty="0" err="1"/>
              <a:t>the</a:t>
            </a:r>
            <a:r>
              <a:rPr lang="de-DE" dirty="0"/>
              <a:t> </a:t>
            </a:r>
            <a:r>
              <a:rPr lang="de-DE" dirty="0" err="1"/>
              <a:t>starting</a:t>
            </a:r>
            <a:r>
              <a:rPr lang="de-DE" dirty="0"/>
              <a:t> </a:t>
            </a:r>
            <a:r>
              <a:rPr lang="de-DE" dirty="0" err="1"/>
              <a:t>sequence</a:t>
            </a:r>
            <a:r>
              <a:rPr lang="de-DE" dirty="0"/>
              <a:t> </a:t>
            </a:r>
            <a:r>
              <a:rPr lang="de-DE" dirty="0" err="1"/>
              <a:t>of</a:t>
            </a:r>
            <a:r>
              <a:rPr lang="de-DE" dirty="0"/>
              <a:t> </a:t>
            </a:r>
            <a:r>
              <a:rPr lang="de-DE" dirty="0" err="1"/>
              <a:t>the</a:t>
            </a:r>
            <a:r>
              <a:rPr lang="de-DE" dirty="0"/>
              <a:t> </a:t>
            </a:r>
            <a:r>
              <a:rPr lang="de-DE" dirty="0" err="1"/>
              <a:t>research</a:t>
            </a:r>
            <a:r>
              <a:rPr lang="de-DE" dirty="0"/>
              <a:t> </a:t>
            </a:r>
            <a:r>
              <a:rPr lang="de-DE" dirty="0" err="1"/>
              <a:t>methodology</a:t>
            </a:r>
            <a:r>
              <a:rPr lang="de-DE" dirty="0"/>
              <a:t> </a:t>
            </a:r>
            <a:r>
              <a:rPr lang="de-DE" dirty="0" err="1"/>
              <a:t>which</a:t>
            </a:r>
            <a:r>
              <a:rPr lang="de-DE" dirty="0"/>
              <a:t> will </a:t>
            </a:r>
            <a:r>
              <a:rPr lang="de-DE" dirty="0" err="1"/>
              <a:t>be</a:t>
            </a:r>
            <a:r>
              <a:rPr lang="de-DE" dirty="0"/>
              <a:t> </a:t>
            </a:r>
            <a:r>
              <a:rPr lang="de-DE" dirty="0" err="1"/>
              <a:t>adapted</a:t>
            </a:r>
            <a:r>
              <a:rPr lang="de-DE" dirty="0"/>
              <a:t> </a:t>
            </a:r>
            <a:r>
              <a:rPr lang="de-DE" dirty="0" err="1"/>
              <a:t>as</a:t>
            </a:r>
            <a:r>
              <a:rPr lang="de-DE" dirty="0"/>
              <a:t> </a:t>
            </a:r>
            <a:r>
              <a:rPr lang="de-DE" dirty="0" err="1"/>
              <a:t>research</a:t>
            </a:r>
            <a:r>
              <a:rPr lang="de-DE" dirty="0"/>
              <a:t> </a:t>
            </a:r>
            <a:r>
              <a:rPr lang="de-DE" dirty="0" err="1"/>
              <a:t>progresses</a:t>
            </a:r>
            <a:r>
              <a:rPr lang="de-DE" dirty="0"/>
              <a:t>. </a:t>
            </a:r>
            <a:r>
              <a:rPr lang="de-DE" dirty="0" err="1"/>
              <a:t>Detailed</a:t>
            </a:r>
            <a:r>
              <a:rPr lang="de-DE" dirty="0"/>
              <a:t> narratives </a:t>
            </a:r>
            <a:r>
              <a:rPr lang="de-DE" dirty="0" err="1"/>
              <a:t>underlying</a:t>
            </a:r>
            <a:r>
              <a:rPr lang="de-DE" dirty="0"/>
              <a:t> </a:t>
            </a:r>
            <a:r>
              <a:rPr lang="de-DE" dirty="0" err="1"/>
              <a:t>this</a:t>
            </a:r>
            <a:r>
              <a:rPr lang="de-DE" dirty="0"/>
              <a:t> </a:t>
            </a:r>
            <a:r>
              <a:rPr lang="de-DE" dirty="0" err="1"/>
              <a:t>simplied</a:t>
            </a:r>
            <a:r>
              <a:rPr lang="de-DE" dirty="0"/>
              <a:t> narrative </a:t>
            </a:r>
            <a:r>
              <a:rPr lang="de-DE" dirty="0" err="1"/>
              <a:t>can</a:t>
            </a:r>
            <a:r>
              <a:rPr lang="de-DE" dirty="0"/>
              <a:t> </a:t>
            </a:r>
            <a:r>
              <a:rPr lang="de-DE" dirty="0" err="1"/>
              <a:t>be</a:t>
            </a:r>
            <a:r>
              <a:rPr lang="de-DE" dirty="0"/>
              <a:t> </a:t>
            </a:r>
            <a:r>
              <a:rPr lang="de-DE" dirty="0" err="1"/>
              <a:t>found</a:t>
            </a:r>
            <a:r>
              <a:rPr lang="de-DE" dirty="0"/>
              <a:t> at (a) </a:t>
            </a:r>
            <a:r>
              <a:rPr lang="de-DE" dirty="0" err="1"/>
              <a:t>the</a:t>
            </a:r>
            <a:r>
              <a:rPr lang="de-DE" dirty="0"/>
              <a:t> </a:t>
            </a:r>
            <a:r>
              <a:rPr lang="de-DE" dirty="0" err="1"/>
              <a:t>research</a:t>
            </a:r>
            <a:r>
              <a:rPr lang="de-DE" dirty="0"/>
              <a:t> web </a:t>
            </a:r>
            <a:r>
              <a:rPr lang="en-US" sz="1200" dirty="0">
                <a:hlinkClick r:id="rId3"/>
              </a:rPr>
              <a:t>https://open-european-innovation-network.blogspot.com/2019/06/exploring-first-innovation-web-research.html</a:t>
            </a:r>
            <a:r>
              <a:rPr lang="en-US" sz="1200" dirty="0"/>
              <a:t> (b) the </a:t>
            </a:r>
            <a:r>
              <a:rPr lang="en-US" sz="1200" dirty="0" err="1"/>
              <a:t>socialisation</a:t>
            </a:r>
            <a:r>
              <a:rPr lang="en-US" sz="1200" dirty="0"/>
              <a:t> web </a:t>
            </a:r>
            <a:r>
              <a:rPr lang="en-US" sz="1200" dirty="0">
                <a:hlinkClick r:id="rId4"/>
              </a:rPr>
              <a:t>https://open-european-innovation-network.blogspot.com/2019/06/exploring-second-innovation-web.html</a:t>
            </a:r>
            <a:r>
              <a:rPr lang="en-US" sz="1200" dirty="0"/>
              <a:t> (c) the market validation web </a:t>
            </a:r>
            <a:r>
              <a:rPr lang="en-US" sz="1200" dirty="0">
                <a:hlinkClick r:id="rId5"/>
              </a:rPr>
              <a:t>https://open-european-innovation-network.blogspot.com/2019/06/exploring-third-innovation-web-market.html</a:t>
            </a:r>
            <a:r>
              <a:rPr lang="en-US" sz="1200" dirty="0"/>
              <a:t> and (d) the commercialization web </a:t>
            </a:r>
            <a:r>
              <a:rPr lang="en-US" sz="1200" dirty="0">
                <a:hlinkClick r:id="rId6"/>
              </a:rPr>
              <a:t>https://open-european-innovation-network.blogspot.com/2019/06/exploring-fourth-innovation-web.html</a:t>
            </a:r>
            <a:r>
              <a:rPr lang="en-US" sz="1200" dirty="0"/>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p>
          <a:p>
            <a:r>
              <a:rPr lang="de-DE" dirty="0"/>
              <a:t>This </a:t>
            </a:r>
            <a:r>
              <a:rPr lang="de-DE" dirty="0" err="1"/>
              <a:t>posting</a:t>
            </a:r>
            <a:r>
              <a:rPr lang="de-DE" dirty="0"/>
              <a:t> </a:t>
            </a:r>
            <a:r>
              <a:rPr lang="de-DE" dirty="0" err="1"/>
              <a:t>is</a:t>
            </a:r>
            <a:r>
              <a:rPr lang="de-DE" dirty="0"/>
              <a:t> </a:t>
            </a:r>
            <a:r>
              <a:rPr lang="de-DE" dirty="0" err="1"/>
              <a:t>the</a:t>
            </a:r>
            <a:r>
              <a:rPr lang="de-DE" dirty="0"/>
              <a:t> </a:t>
            </a:r>
            <a:r>
              <a:rPr lang="de-DE" dirty="0" err="1"/>
              <a:t>first</a:t>
            </a:r>
            <a:r>
              <a:rPr lang="de-DE" dirty="0"/>
              <a:t> </a:t>
            </a:r>
            <a:r>
              <a:rPr lang="de-DE" dirty="0" err="1"/>
              <a:t>of</a:t>
            </a:r>
            <a:r>
              <a:rPr lang="de-DE" dirty="0"/>
              <a:t> a </a:t>
            </a:r>
            <a:r>
              <a:rPr lang="de-DE" dirty="0" err="1"/>
              <a:t>series</a:t>
            </a:r>
            <a:r>
              <a:rPr lang="de-DE" dirty="0"/>
              <a:t> </a:t>
            </a:r>
            <a:r>
              <a:rPr lang="de-DE" dirty="0" err="1"/>
              <a:t>of</a:t>
            </a:r>
            <a:r>
              <a:rPr lang="de-DE" dirty="0"/>
              <a:t> </a:t>
            </a:r>
            <a:r>
              <a:rPr lang="de-DE" dirty="0" err="1"/>
              <a:t>postings</a:t>
            </a:r>
            <a:r>
              <a:rPr lang="de-DE" dirty="0"/>
              <a:t> </a:t>
            </a:r>
            <a:r>
              <a:rPr lang="de-DE" dirty="0" err="1"/>
              <a:t>which</a:t>
            </a:r>
            <a:r>
              <a:rPr lang="de-DE" dirty="0"/>
              <a:t> </a:t>
            </a:r>
            <a:r>
              <a:rPr lang="de-DE" dirty="0" err="1"/>
              <a:t>develops</a:t>
            </a:r>
            <a:r>
              <a:rPr lang="de-DE" dirty="0"/>
              <a:t> </a:t>
            </a:r>
            <a:r>
              <a:rPr lang="de-DE" dirty="0" err="1"/>
              <a:t>the</a:t>
            </a:r>
            <a:r>
              <a:rPr lang="de-DE" dirty="0"/>
              <a:t> </a:t>
            </a:r>
            <a:r>
              <a:rPr lang="de-DE" dirty="0" err="1"/>
              <a:t>research</a:t>
            </a:r>
            <a:r>
              <a:rPr lang="de-DE" dirty="0"/>
              <a:t> </a:t>
            </a:r>
            <a:r>
              <a:rPr lang="de-DE" dirty="0" err="1"/>
              <a:t>method</a:t>
            </a:r>
            <a:r>
              <a:rPr lang="de-DE" dirty="0"/>
              <a:t> </a:t>
            </a:r>
            <a:r>
              <a:rPr lang="de-DE" dirty="0" err="1"/>
              <a:t>of</a:t>
            </a:r>
            <a:r>
              <a:rPr lang="de-DE" dirty="0"/>
              <a:t> </a:t>
            </a:r>
            <a:r>
              <a:rPr lang="de-DE" dirty="0" err="1"/>
              <a:t>the</a:t>
            </a:r>
            <a:r>
              <a:rPr lang="de-DE" dirty="0"/>
              <a:t> </a:t>
            </a:r>
            <a:r>
              <a:rPr lang="de-DE" dirty="0" err="1"/>
              <a:t>project</a:t>
            </a:r>
            <a:r>
              <a:rPr lang="de-DE" dirty="0"/>
              <a:t> </a:t>
            </a:r>
            <a:r>
              <a:rPr lang="de-DE" dirty="0" err="1"/>
              <a:t>proposal</a:t>
            </a:r>
            <a:r>
              <a:rPr lang="de-DE" dirty="0"/>
              <a:t> „</a:t>
            </a:r>
            <a:r>
              <a:rPr lang="en-US" dirty="0"/>
              <a:t>European Knowledge Alliance for Accelerating the Diffusion of Innovation in High Value Manufacturing Ecosystems (ADI-HVM)”. The next posting will conduct an exchange analysis of this exemplary narrative. In parallel industry works-shops will be launched to continue validation of the narrative and make adjustments as necessary.</a:t>
            </a:r>
          </a:p>
          <a:p>
            <a:endParaRPr lang="de-DE" dirty="0"/>
          </a:p>
          <a:p>
            <a:r>
              <a:rPr lang="de-DE" dirty="0"/>
              <a:t>The narrative </a:t>
            </a:r>
            <a:r>
              <a:rPr lang="de-DE" dirty="0" err="1"/>
              <a:t>starts</a:t>
            </a:r>
            <a:r>
              <a:rPr lang="de-DE" dirty="0"/>
              <a:t> </a:t>
            </a:r>
            <a:r>
              <a:rPr lang="de-DE" dirty="0" err="1"/>
              <a:t>with</a:t>
            </a:r>
            <a:r>
              <a:rPr lang="de-DE" dirty="0"/>
              <a:t> </a:t>
            </a:r>
            <a:r>
              <a:rPr lang="de-DE" dirty="0" err="1"/>
              <a:t>researchers</a:t>
            </a:r>
            <a:r>
              <a:rPr lang="de-DE" dirty="0"/>
              <a:t> </a:t>
            </a:r>
            <a:r>
              <a:rPr lang="de-DE" dirty="0" err="1"/>
              <a:t>receving</a:t>
            </a:r>
            <a:r>
              <a:rPr lang="de-DE" dirty="0"/>
              <a:t> an </a:t>
            </a:r>
            <a:r>
              <a:rPr lang="de-DE" dirty="0" err="1"/>
              <a:t>intangible</a:t>
            </a:r>
            <a:r>
              <a:rPr lang="de-DE" dirty="0"/>
              <a:t> </a:t>
            </a:r>
            <a:r>
              <a:rPr lang="de-DE" dirty="0" err="1"/>
              <a:t>challenge</a:t>
            </a:r>
            <a:r>
              <a:rPr lang="de-DE" dirty="0"/>
              <a:t> </a:t>
            </a:r>
            <a:r>
              <a:rPr lang="de-DE" dirty="0" err="1"/>
              <a:t>from</a:t>
            </a:r>
            <a:r>
              <a:rPr lang="de-DE" dirty="0"/>
              <a:t> </a:t>
            </a:r>
            <a:r>
              <a:rPr lang="de-DE" dirty="0" err="1"/>
              <a:t>users</a:t>
            </a:r>
            <a:r>
              <a:rPr lang="de-DE" dirty="0"/>
              <a:t>. Users </a:t>
            </a:r>
            <a:r>
              <a:rPr lang="de-DE" dirty="0" err="1"/>
              <a:t>may</a:t>
            </a:r>
            <a:r>
              <a:rPr lang="de-DE" dirty="0"/>
              <a:t> </a:t>
            </a:r>
            <a:r>
              <a:rPr lang="de-DE" dirty="0" err="1"/>
              <a:t>be</a:t>
            </a:r>
            <a:r>
              <a:rPr lang="de-DE" dirty="0"/>
              <a:t> </a:t>
            </a:r>
            <a:r>
              <a:rPr lang="de-DE" dirty="0" err="1"/>
              <a:t>located</a:t>
            </a:r>
            <a:r>
              <a:rPr lang="de-DE" dirty="0"/>
              <a:t> in </a:t>
            </a:r>
            <a:r>
              <a:rPr lang="de-DE" dirty="0" err="1"/>
              <a:t>any</a:t>
            </a:r>
            <a:r>
              <a:rPr lang="de-DE" dirty="0"/>
              <a:t> </a:t>
            </a:r>
            <a:r>
              <a:rPr lang="de-DE" dirty="0" err="1"/>
              <a:t>phase</a:t>
            </a:r>
            <a:r>
              <a:rPr lang="de-DE" dirty="0"/>
              <a:t> </a:t>
            </a:r>
            <a:r>
              <a:rPr lang="de-DE" dirty="0" err="1"/>
              <a:t>of</a:t>
            </a:r>
            <a:r>
              <a:rPr lang="de-DE" dirty="0"/>
              <a:t> </a:t>
            </a:r>
            <a:r>
              <a:rPr lang="de-DE" dirty="0" err="1"/>
              <a:t>the</a:t>
            </a:r>
            <a:r>
              <a:rPr lang="de-DE" dirty="0"/>
              <a:t> </a:t>
            </a:r>
            <a:r>
              <a:rPr lang="de-DE" dirty="0" err="1"/>
              <a:t>diffusion</a:t>
            </a:r>
            <a:r>
              <a:rPr lang="de-DE" dirty="0"/>
              <a:t> </a:t>
            </a:r>
            <a:r>
              <a:rPr lang="de-DE" dirty="0" err="1"/>
              <a:t>of</a:t>
            </a:r>
            <a:r>
              <a:rPr lang="de-DE" dirty="0"/>
              <a:t> </a:t>
            </a:r>
            <a:r>
              <a:rPr lang="de-DE" dirty="0" err="1"/>
              <a:t>innovation</a:t>
            </a:r>
            <a:r>
              <a:rPr lang="de-DE" dirty="0"/>
              <a:t> </a:t>
            </a:r>
            <a:r>
              <a:rPr lang="de-DE" dirty="0" err="1"/>
              <a:t>curve</a:t>
            </a:r>
            <a:r>
              <a:rPr lang="de-DE" dirty="0"/>
              <a:t>. </a:t>
            </a:r>
            <a:r>
              <a:rPr lang="de-DE" dirty="0" err="1"/>
              <a:t>Receiving</a:t>
            </a:r>
            <a:r>
              <a:rPr lang="de-DE" dirty="0"/>
              <a:t> </a:t>
            </a:r>
            <a:r>
              <a:rPr lang="de-DE" dirty="0" err="1"/>
              <a:t>may</a:t>
            </a:r>
            <a:r>
              <a:rPr lang="de-DE" dirty="0"/>
              <a:t> </a:t>
            </a:r>
            <a:r>
              <a:rPr lang="de-DE" dirty="0" err="1"/>
              <a:t>hereby</a:t>
            </a:r>
            <a:r>
              <a:rPr lang="de-DE" dirty="0"/>
              <a:t> </a:t>
            </a:r>
            <a:r>
              <a:rPr lang="de-DE" dirty="0" err="1"/>
              <a:t>be</a:t>
            </a:r>
            <a:r>
              <a:rPr lang="de-DE" dirty="0"/>
              <a:t> </a:t>
            </a:r>
            <a:r>
              <a:rPr lang="de-DE" dirty="0" err="1"/>
              <a:t>the</a:t>
            </a:r>
            <a:r>
              <a:rPr lang="de-DE" dirty="0"/>
              <a:t> </a:t>
            </a:r>
            <a:r>
              <a:rPr lang="de-DE" dirty="0" err="1"/>
              <a:t>result</a:t>
            </a:r>
            <a:r>
              <a:rPr lang="de-DE" dirty="0"/>
              <a:t> </a:t>
            </a:r>
            <a:r>
              <a:rPr lang="de-DE" dirty="0" err="1"/>
              <a:t>of</a:t>
            </a:r>
            <a:r>
              <a:rPr lang="de-DE" dirty="0"/>
              <a:t> a </a:t>
            </a:r>
            <a:r>
              <a:rPr lang="de-DE" dirty="0" err="1"/>
              <a:t>purposeful</a:t>
            </a:r>
            <a:r>
              <a:rPr lang="de-DE" dirty="0"/>
              <a:t> </a:t>
            </a:r>
            <a:r>
              <a:rPr lang="de-DE" dirty="0" err="1"/>
              <a:t>interaction</a:t>
            </a:r>
            <a:r>
              <a:rPr lang="de-DE" dirty="0"/>
              <a:t> </a:t>
            </a:r>
            <a:r>
              <a:rPr lang="de-DE" dirty="0" err="1"/>
              <a:t>or</a:t>
            </a:r>
            <a:r>
              <a:rPr lang="de-DE" dirty="0"/>
              <a:t> </a:t>
            </a:r>
            <a:r>
              <a:rPr lang="de-DE" dirty="0" err="1"/>
              <a:t>simply</a:t>
            </a:r>
            <a:r>
              <a:rPr lang="de-DE" dirty="0"/>
              <a:t> </a:t>
            </a:r>
            <a:r>
              <a:rPr lang="de-DE" dirty="0" err="1"/>
              <a:t>the</a:t>
            </a:r>
            <a:r>
              <a:rPr lang="de-DE" dirty="0"/>
              <a:t> </a:t>
            </a:r>
            <a:r>
              <a:rPr lang="de-DE" dirty="0" err="1"/>
              <a:t>awareness</a:t>
            </a:r>
            <a:r>
              <a:rPr lang="de-DE" dirty="0"/>
              <a:t> </a:t>
            </a:r>
            <a:r>
              <a:rPr lang="de-DE" dirty="0" err="1"/>
              <a:t>of</a:t>
            </a:r>
            <a:r>
              <a:rPr lang="de-DE" dirty="0"/>
              <a:t> a </a:t>
            </a:r>
            <a:r>
              <a:rPr lang="de-DE" dirty="0" err="1"/>
              <a:t>challenge</a:t>
            </a:r>
            <a:r>
              <a:rPr lang="de-DE" dirty="0"/>
              <a:t> </a:t>
            </a:r>
            <a:r>
              <a:rPr lang="de-DE" dirty="0" err="1"/>
              <a:t>faced</a:t>
            </a:r>
            <a:r>
              <a:rPr lang="de-DE" dirty="0"/>
              <a:t> </a:t>
            </a:r>
            <a:r>
              <a:rPr lang="de-DE" dirty="0" err="1"/>
              <a:t>by</a:t>
            </a:r>
            <a:r>
              <a:rPr lang="de-DE" dirty="0"/>
              <a:t> </a:t>
            </a:r>
            <a:r>
              <a:rPr lang="de-DE" dirty="0" err="1"/>
              <a:t>users</a:t>
            </a:r>
            <a:r>
              <a:rPr lang="de-DE" dirty="0"/>
              <a:t>. Researchers will </a:t>
            </a:r>
            <a:r>
              <a:rPr lang="de-DE" dirty="0" err="1"/>
              <a:t>then</a:t>
            </a:r>
            <a:r>
              <a:rPr lang="de-DE" dirty="0"/>
              <a:t> </a:t>
            </a:r>
            <a:r>
              <a:rPr lang="de-DE" dirty="0" err="1"/>
              <a:t>typically</a:t>
            </a:r>
            <a:r>
              <a:rPr lang="de-DE" dirty="0"/>
              <a:t> </a:t>
            </a:r>
            <a:r>
              <a:rPr lang="de-DE" dirty="0" err="1"/>
              <a:t>explore</a:t>
            </a:r>
            <a:r>
              <a:rPr lang="de-DE" dirty="0"/>
              <a:t> </a:t>
            </a:r>
            <a:r>
              <a:rPr lang="de-DE" dirty="0" err="1"/>
              <a:t>the</a:t>
            </a:r>
            <a:r>
              <a:rPr lang="de-DE" dirty="0"/>
              <a:t> </a:t>
            </a:r>
            <a:r>
              <a:rPr lang="de-DE" dirty="0" err="1"/>
              <a:t>challenge</a:t>
            </a:r>
            <a:r>
              <a:rPr lang="de-DE" dirty="0"/>
              <a:t> in </a:t>
            </a:r>
            <a:r>
              <a:rPr lang="de-DE" dirty="0" err="1"/>
              <a:t>collaboration</a:t>
            </a:r>
            <a:r>
              <a:rPr lang="de-DE" dirty="0"/>
              <a:t> </a:t>
            </a:r>
            <a:r>
              <a:rPr lang="de-DE" dirty="0" err="1"/>
              <a:t>with</a:t>
            </a:r>
            <a:r>
              <a:rPr lang="de-DE" dirty="0"/>
              <a:t> a </a:t>
            </a:r>
            <a:r>
              <a:rPr lang="de-DE" dirty="0" err="1"/>
              <a:t>thought</a:t>
            </a:r>
            <a:r>
              <a:rPr lang="de-DE" dirty="0"/>
              <a:t> </a:t>
            </a:r>
            <a:r>
              <a:rPr lang="de-DE" dirty="0" err="1"/>
              <a:t>leader</a:t>
            </a:r>
            <a:r>
              <a:rPr lang="de-DE" dirty="0"/>
              <a:t> in </a:t>
            </a:r>
            <a:r>
              <a:rPr lang="de-DE" dirty="0" err="1"/>
              <a:t>the</a:t>
            </a:r>
            <a:r>
              <a:rPr lang="de-DE" dirty="0"/>
              <a:t> relevant </a:t>
            </a:r>
            <a:r>
              <a:rPr lang="de-DE" dirty="0" err="1"/>
              <a:t>space</a:t>
            </a:r>
            <a:r>
              <a:rPr lang="de-DE" dirty="0"/>
              <a:t> and, </a:t>
            </a:r>
            <a:r>
              <a:rPr lang="de-DE" dirty="0" err="1"/>
              <a:t>based</a:t>
            </a:r>
            <a:r>
              <a:rPr lang="de-DE" dirty="0"/>
              <a:t> upon </a:t>
            </a:r>
            <a:r>
              <a:rPr lang="de-DE" dirty="0" err="1"/>
              <a:t>guidance</a:t>
            </a:r>
            <a:r>
              <a:rPr lang="de-DE" dirty="0"/>
              <a:t> and </a:t>
            </a:r>
            <a:r>
              <a:rPr lang="de-DE" dirty="0" err="1"/>
              <a:t>knowledge</a:t>
            </a:r>
            <a:r>
              <a:rPr lang="de-DE" dirty="0"/>
              <a:t> </a:t>
            </a:r>
            <a:r>
              <a:rPr lang="de-DE" dirty="0" err="1"/>
              <a:t>received</a:t>
            </a:r>
            <a:r>
              <a:rPr lang="de-DE" dirty="0"/>
              <a:t> </a:t>
            </a:r>
            <a:r>
              <a:rPr lang="de-DE" dirty="0" err="1"/>
              <a:t>develop</a:t>
            </a:r>
            <a:r>
              <a:rPr lang="de-DE" dirty="0"/>
              <a:t> an </a:t>
            </a:r>
            <a:r>
              <a:rPr lang="de-DE" dirty="0" err="1"/>
              <a:t>idea</a:t>
            </a:r>
            <a:r>
              <a:rPr lang="de-DE" dirty="0"/>
              <a:t> </a:t>
            </a:r>
            <a:r>
              <a:rPr lang="de-DE" dirty="0" err="1"/>
              <a:t>with</a:t>
            </a:r>
            <a:r>
              <a:rPr lang="de-DE" dirty="0"/>
              <a:t> </a:t>
            </a:r>
            <a:r>
              <a:rPr lang="de-DE" dirty="0" err="1"/>
              <a:t>corresponding</a:t>
            </a:r>
            <a:r>
              <a:rPr lang="de-DE" dirty="0"/>
              <a:t> </a:t>
            </a:r>
            <a:r>
              <a:rPr lang="de-DE" dirty="0" err="1"/>
              <a:t>context</a:t>
            </a:r>
            <a:r>
              <a:rPr lang="de-DE" dirty="0"/>
              <a:t> </a:t>
            </a:r>
            <a:r>
              <a:rPr lang="de-DE" dirty="0" err="1"/>
              <a:t>explanation</a:t>
            </a:r>
            <a:r>
              <a:rPr lang="de-DE" dirty="0"/>
              <a:t> and tangible prototype </a:t>
            </a:r>
            <a:r>
              <a:rPr lang="de-DE" dirty="0" err="1"/>
              <a:t>which</a:t>
            </a:r>
            <a:r>
              <a:rPr lang="de-DE" dirty="0"/>
              <a:t> </a:t>
            </a:r>
            <a:r>
              <a:rPr lang="de-DE" dirty="0" err="1"/>
              <a:t>is</a:t>
            </a:r>
            <a:r>
              <a:rPr lang="de-DE" dirty="0"/>
              <a:t> </a:t>
            </a:r>
            <a:r>
              <a:rPr lang="de-DE" dirty="0" err="1"/>
              <a:t>shared</a:t>
            </a:r>
            <a:r>
              <a:rPr lang="de-DE" dirty="0"/>
              <a:t> </a:t>
            </a:r>
            <a:r>
              <a:rPr lang="de-DE" dirty="0" err="1"/>
              <a:t>with</a:t>
            </a:r>
            <a:r>
              <a:rPr lang="de-DE" dirty="0"/>
              <a:t> </a:t>
            </a:r>
            <a:r>
              <a:rPr lang="de-DE" dirty="0" err="1"/>
              <a:t>innovators</a:t>
            </a:r>
            <a:r>
              <a:rPr lang="de-DE" dirty="0"/>
              <a:t>. Innovators </a:t>
            </a:r>
            <a:r>
              <a:rPr lang="de-DE" dirty="0" err="1"/>
              <a:t>transform</a:t>
            </a:r>
            <a:r>
              <a:rPr lang="de-DE" dirty="0"/>
              <a:t> </a:t>
            </a:r>
            <a:r>
              <a:rPr lang="de-DE" dirty="0" err="1"/>
              <a:t>the</a:t>
            </a:r>
            <a:r>
              <a:rPr lang="de-DE" dirty="0"/>
              <a:t> </a:t>
            </a:r>
            <a:r>
              <a:rPr lang="de-DE" dirty="0" err="1"/>
              <a:t>input</a:t>
            </a:r>
            <a:r>
              <a:rPr lang="de-DE" dirty="0"/>
              <a:t> </a:t>
            </a:r>
            <a:r>
              <a:rPr lang="de-DE" dirty="0" err="1"/>
              <a:t>from</a:t>
            </a:r>
            <a:r>
              <a:rPr lang="de-DE" dirty="0"/>
              <a:t> </a:t>
            </a:r>
            <a:r>
              <a:rPr lang="de-DE" dirty="0" err="1"/>
              <a:t>researchers</a:t>
            </a:r>
            <a:r>
              <a:rPr lang="de-DE" dirty="0"/>
              <a:t> </a:t>
            </a:r>
            <a:r>
              <a:rPr lang="de-DE" dirty="0" err="1"/>
              <a:t>into</a:t>
            </a:r>
            <a:r>
              <a:rPr lang="de-DE" dirty="0"/>
              <a:t> a potential tangible </a:t>
            </a:r>
            <a:r>
              <a:rPr lang="de-DE" dirty="0" err="1"/>
              <a:t>solution</a:t>
            </a:r>
            <a:r>
              <a:rPr lang="de-DE" dirty="0"/>
              <a:t> </a:t>
            </a:r>
            <a:r>
              <a:rPr lang="de-DE" dirty="0" err="1"/>
              <a:t>for</a:t>
            </a:r>
            <a:r>
              <a:rPr lang="de-DE" dirty="0"/>
              <a:t> </a:t>
            </a:r>
            <a:r>
              <a:rPr lang="de-DE" dirty="0" err="1"/>
              <a:t>the</a:t>
            </a:r>
            <a:r>
              <a:rPr lang="de-DE" dirty="0"/>
              <a:t> </a:t>
            </a:r>
            <a:r>
              <a:rPr lang="de-DE" dirty="0" err="1"/>
              <a:t>users</a:t>
            </a:r>
            <a:r>
              <a:rPr lang="de-DE" dirty="0"/>
              <a:t> </a:t>
            </a:r>
            <a:r>
              <a:rPr lang="de-DE" dirty="0" err="1"/>
              <a:t>accompanied</a:t>
            </a:r>
            <a:r>
              <a:rPr lang="de-DE" dirty="0"/>
              <a:t> </a:t>
            </a:r>
            <a:r>
              <a:rPr lang="de-DE" dirty="0" err="1"/>
              <a:t>by</a:t>
            </a:r>
            <a:r>
              <a:rPr lang="de-DE" dirty="0"/>
              <a:t> an </a:t>
            </a:r>
            <a:r>
              <a:rPr lang="de-DE" dirty="0" err="1"/>
              <a:t>intangible</a:t>
            </a:r>
            <a:r>
              <a:rPr lang="de-DE" dirty="0"/>
              <a:t> </a:t>
            </a:r>
            <a:r>
              <a:rPr lang="de-DE" dirty="0" err="1"/>
              <a:t>explanation</a:t>
            </a:r>
            <a:r>
              <a:rPr lang="de-DE" dirty="0"/>
              <a:t> </a:t>
            </a:r>
            <a:r>
              <a:rPr lang="de-DE" dirty="0" err="1"/>
              <a:t>of</a:t>
            </a:r>
            <a:r>
              <a:rPr lang="de-DE" dirty="0"/>
              <a:t> </a:t>
            </a:r>
            <a:r>
              <a:rPr lang="de-DE" dirty="0" err="1"/>
              <a:t>why</a:t>
            </a:r>
            <a:r>
              <a:rPr lang="de-DE" dirty="0"/>
              <a:t> and </a:t>
            </a:r>
            <a:r>
              <a:rPr lang="de-DE" dirty="0" err="1"/>
              <a:t>how</a:t>
            </a:r>
            <a:r>
              <a:rPr lang="de-DE" dirty="0"/>
              <a:t> </a:t>
            </a:r>
            <a:r>
              <a:rPr lang="de-DE" dirty="0" err="1"/>
              <a:t>this</a:t>
            </a:r>
            <a:r>
              <a:rPr lang="de-DE" dirty="0"/>
              <a:t> </a:t>
            </a:r>
            <a:r>
              <a:rPr lang="de-DE" dirty="0" err="1"/>
              <a:t>solution</a:t>
            </a:r>
            <a:r>
              <a:rPr lang="de-DE" dirty="0"/>
              <a:t> </a:t>
            </a:r>
            <a:r>
              <a:rPr lang="de-DE" dirty="0" err="1"/>
              <a:t>can</a:t>
            </a:r>
            <a:r>
              <a:rPr lang="de-DE" dirty="0"/>
              <a:t> </a:t>
            </a:r>
            <a:r>
              <a:rPr lang="de-DE" dirty="0" err="1"/>
              <a:t>generate</a:t>
            </a:r>
            <a:r>
              <a:rPr lang="de-DE" dirty="0"/>
              <a:t> </a:t>
            </a:r>
            <a:r>
              <a:rPr lang="de-DE" dirty="0" err="1"/>
              <a:t>value</a:t>
            </a:r>
            <a:r>
              <a:rPr lang="de-DE" dirty="0"/>
              <a:t>. The </a:t>
            </a:r>
            <a:r>
              <a:rPr lang="de-DE" dirty="0" err="1"/>
              <a:t>solution</a:t>
            </a:r>
            <a:r>
              <a:rPr lang="de-DE" dirty="0"/>
              <a:t> and </a:t>
            </a:r>
            <a:r>
              <a:rPr lang="de-DE" dirty="0" err="1"/>
              <a:t>the</a:t>
            </a:r>
            <a:r>
              <a:rPr lang="de-DE" dirty="0"/>
              <a:t> </a:t>
            </a:r>
            <a:r>
              <a:rPr lang="de-DE" dirty="0" err="1"/>
              <a:t>value</a:t>
            </a:r>
            <a:r>
              <a:rPr lang="de-DE" dirty="0"/>
              <a:t> </a:t>
            </a:r>
            <a:r>
              <a:rPr lang="de-DE" dirty="0" err="1"/>
              <a:t>proposition</a:t>
            </a:r>
            <a:r>
              <a:rPr lang="de-DE" dirty="0"/>
              <a:t> </a:t>
            </a:r>
            <a:r>
              <a:rPr lang="de-DE" dirty="0" err="1"/>
              <a:t>are</a:t>
            </a:r>
            <a:r>
              <a:rPr lang="de-DE" dirty="0"/>
              <a:t> </a:t>
            </a:r>
            <a:r>
              <a:rPr lang="de-DE" dirty="0" err="1"/>
              <a:t>transacted</a:t>
            </a:r>
            <a:r>
              <a:rPr lang="de-DE" dirty="0"/>
              <a:t> </a:t>
            </a:r>
            <a:r>
              <a:rPr lang="de-DE" dirty="0" err="1"/>
              <a:t>with</a:t>
            </a:r>
            <a:r>
              <a:rPr lang="de-DE" dirty="0"/>
              <a:t> </a:t>
            </a:r>
            <a:r>
              <a:rPr lang="de-DE" dirty="0" err="1"/>
              <a:t>sellers</a:t>
            </a:r>
            <a:r>
              <a:rPr lang="de-DE" dirty="0"/>
              <a:t>. The </a:t>
            </a:r>
            <a:r>
              <a:rPr lang="de-DE" dirty="0" err="1"/>
              <a:t>sellers</a:t>
            </a:r>
            <a:r>
              <a:rPr lang="de-DE" dirty="0"/>
              <a:t> </a:t>
            </a:r>
            <a:r>
              <a:rPr lang="de-DE" dirty="0" err="1"/>
              <a:t>shape</a:t>
            </a:r>
            <a:r>
              <a:rPr lang="de-DE" dirty="0"/>
              <a:t> </a:t>
            </a:r>
            <a:r>
              <a:rPr lang="de-DE" dirty="0" err="1"/>
              <a:t>the</a:t>
            </a:r>
            <a:r>
              <a:rPr lang="de-DE" dirty="0"/>
              <a:t> </a:t>
            </a:r>
            <a:r>
              <a:rPr lang="de-DE" dirty="0" err="1"/>
              <a:t>solution</a:t>
            </a:r>
            <a:r>
              <a:rPr lang="de-DE" dirty="0"/>
              <a:t> and </a:t>
            </a:r>
            <a:r>
              <a:rPr lang="de-DE" dirty="0" err="1"/>
              <a:t>value</a:t>
            </a:r>
            <a:r>
              <a:rPr lang="de-DE" dirty="0"/>
              <a:t> </a:t>
            </a:r>
            <a:r>
              <a:rPr lang="de-DE" dirty="0" err="1"/>
              <a:t>proposition</a:t>
            </a:r>
            <a:r>
              <a:rPr lang="de-DE" dirty="0"/>
              <a:t> </a:t>
            </a:r>
            <a:r>
              <a:rPr lang="de-DE" dirty="0" err="1"/>
              <a:t>into</a:t>
            </a:r>
            <a:r>
              <a:rPr lang="de-DE" dirty="0"/>
              <a:t> a tangible </a:t>
            </a:r>
            <a:r>
              <a:rPr lang="de-DE" dirty="0" err="1"/>
              <a:t>opportunity</a:t>
            </a:r>
            <a:r>
              <a:rPr lang="de-DE" dirty="0"/>
              <a:t> and </a:t>
            </a:r>
            <a:r>
              <a:rPr lang="de-DE" dirty="0" err="1"/>
              <a:t>specific</a:t>
            </a:r>
            <a:r>
              <a:rPr lang="de-DE" dirty="0"/>
              <a:t> </a:t>
            </a:r>
            <a:r>
              <a:rPr lang="de-DE" dirty="0" err="1"/>
              <a:t>opportunity</a:t>
            </a:r>
            <a:r>
              <a:rPr lang="de-DE" dirty="0"/>
              <a:t> </a:t>
            </a:r>
            <a:r>
              <a:rPr lang="de-DE" dirty="0" err="1"/>
              <a:t>related</a:t>
            </a:r>
            <a:r>
              <a:rPr lang="de-DE" dirty="0"/>
              <a:t> </a:t>
            </a:r>
            <a:r>
              <a:rPr lang="de-DE" dirty="0" err="1"/>
              <a:t>value</a:t>
            </a:r>
            <a:r>
              <a:rPr lang="de-DE" dirty="0"/>
              <a:t> </a:t>
            </a:r>
            <a:r>
              <a:rPr lang="de-DE" dirty="0" err="1"/>
              <a:t>proposition</a:t>
            </a:r>
            <a:r>
              <a:rPr lang="de-DE" dirty="0"/>
              <a:t> </a:t>
            </a:r>
            <a:r>
              <a:rPr lang="de-DE" dirty="0" err="1"/>
              <a:t>to</a:t>
            </a:r>
            <a:r>
              <a:rPr lang="de-DE" dirty="0"/>
              <a:t> </a:t>
            </a:r>
            <a:r>
              <a:rPr lang="de-DE" dirty="0" err="1"/>
              <a:t>then</a:t>
            </a:r>
            <a:r>
              <a:rPr lang="de-DE" dirty="0"/>
              <a:t> </a:t>
            </a:r>
            <a:r>
              <a:rPr lang="de-DE" dirty="0" err="1"/>
              <a:t>transact</a:t>
            </a:r>
            <a:r>
              <a:rPr lang="de-DE" dirty="0"/>
              <a:t> </a:t>
            </a:r>
            <a:r>
              <a:rPr lang="de-DE" dirty="0" err="1"/>
              <a:t>it</a:t>
            </a:r>
            <a:r>
              <a:rPr lang="de-DE" dirty="0"/>
              <a:t> </a:t>
            </a:r>
            <a:r>
              <a:rPr lang="de-DE" dirty="0" err="1"/>
              <a:t>with</a:t>
            </a:r>
            <a:r>
              <a:rPr lang="de-DE" dirty="0"/>
              <a:t> </a:t>
            </a:r>
            <a:r>
              <a:rPr lang="de-DE" dirty="0" err="1"/>
              <a:t>the</a:t>
            </a:r>
            <a:r>
              <a:rPr lang="de-DE" dirty="0"/>
              <a:t> </a:t>
            </a:r>
            <a:r>
              <a:rPr lang="de-DE" dirty="0" err="1"/>
              <a:t>marketeers</a:t>
            </a:r>
            <a:r>
              <a:rPr lang="de-DE" dirty="0"/>
              <a:t>. </a:t>
            </a:r>
            <a:r>
              <a:rPr lang="de-DE" dirty="0" err="1"/>
              <a:t>Marketeers</a:t>
            </a:r>
            <a:r>
              <a:rPr lang="de-DE" dirty="0"/>
              <a:t> </a:t>
            </a:r>
            <a:r>
              <a:rPr lang="de-DE" dirty="0" err="1"/>
              <a:t>are</a:t>
            </a:r>
            <a:r>
              <a:rPr lang="de-DE" dirty="0"/>
              <a:t> </a:t>
            </a:r>
            <a:r>
              <a:rPr lang="de-DE" dirty="0" err="1"/>
              <a:t>then</a:t>
            </a:r>
            <a:r>
              <a:rPr lang="de-DE" dirty="0"/>
              <a:t> </a:t>
            </a:r>
            <a:r>
              <a:rPr lang="de-DE" dirty="0" err="1"/>
              <a:t>responsible</a:t>
            </a:r>
            <a:r>
              <a:rPr lang="de-DE" dirty="0"/>
              <a:t> </a:t>
            </a:r>
            <a:r>
              <a:rPr lang="de-DE" dirty="0" err="1"/>
              <a:t>for</a:t>
            </a:r>
            <a:r>
              <a:rPr lang="de-DE" dirty="0"/>
              <a:t> </a:t>
            </a:r>
            <a:r>
              <a:rPr lang="de-DE" dirty="0" err="1"/>
              <a:t>marketing</a:t>
            </a:r>
            <a:r>
              <a:rPr lang="de-DE" dirty="0"/>
              <a:t> </a:t>
            </a:r>
            <a:r>
              <a:rPr lang="de-DE" dirty="0" err="1"/>
              <a:t>the</a:t>
            </a:r>
            <a:r>
              <a:rPr lang="de-DE" dirty="0"/>
              <a:t> </a:t>
            </a:r>
            <a:r>
              <a:rPr lang="de-DE" dirty="0" err="1"/>
              <a:t>solution</a:t>
            </a:r>
            <a:r>
              <a:rPr lang="de-DE" dirty="0"/>
              <a:t> and </a:t>
            </a:r>
            <a:r>
              <a:rPr lang="de-DE" dirty="0" err="1"/>
              <a:t>value</a:t>
            </a:r>
            <a:r>
              <a:rPr lang="de-DE" dirty="0"/>
              <a:t> </a:t>
            </a:r>
            <a:r>
              <a:rPr lang="de-DE" dirty="0" err="1"/>
              <a:t>proposition</a:t>
            </a:r>
            <a:r>
              <a:rPr lang="de-DE" dirty="0"/>
              <a:t> </a:t>
            </a:r>
            <a:r>
              <a:rPr lang="de-DE" dirty="0" err="1"/>
              <a:t>to</a:t>
            </a:r>
            <a:r>
              <a:rPr lang="de-DE" dirty="0"/>
              <a:t> </a:t>
            </a:r>
            <a:r>
              <a:rPr lang="de-DE" dirty="0" err="1"/>
              <a:t>the</a:t>
            </a:r>
            <a:r>
              <a:rPr lang="de-DE" dirty="0"/>
              <a:t> </a:t>
            </a:r>
            <a:r>
              <a:rPr lang="de-DE" dirty="0" err="1"/>
              <a:t>users</a:t>
            </a:r>
            <a:r>
              <a:rPr lang="de-DE" dirty="0"/>
              <a:t> in </a:t>
            </a:r>
            <a:r>
              <a:rPr lang="de-DE" dirty="0" err="1"/>
              <a:t>order</a:t>
            </a:r>
            <a:r>
              <a:rPr lang="de-DE" dirty="0"/>
              <a:t> </a:t>
            </a:r>
            <a:r>
              <a:rPr lang="de-DE" dirty="0" err="1"/>
              <a:t>to</a:t>
            </a:r>
            <a:r>
              <a:rPr lang="de-DE" dirty="0"/>
              <a:t> </a:t>
            </a:r>
            <a:r>
              <a:rPr lang="de-DE" dirty="0" err="1"/>
              <a:t>initially</a:t>
            </a:r>
            <a:r>
              <a:rPr lang="de-DE" dirty="0"/>
              <a:t> </a:t>
            </a:r>
            <a:r>
              <a:rPr lang="de-DE" dirty="0" err="1"/>
              <a:t>generate</a:t>
            </a:r>
            <a:r>
              <a:rPr lang="de-DE" dirty="0"/>
              <a:t> an </a:t>
            </a:r>
            <a:r>
              <a:rPr lang="de-DE" dirty="0" err="1"/>
              <a:t>intangible</a:t>
            </a:r>
            <a:r>
              <a:rPr lang="de-DE" dirty="0"/>
              <a:t> </a:t>
            </a:r>
            <a:r>
              <a:rPr lang="de-DE" dirty="0" err="1"/>
              <a:t>expression</a:t>
            </a:r>
            <a:r>
              <a:rPr lang="de-DE" dirty="0"/>
              <a:t> </a:t>
            </a:r>
            <a:r>
              <a:rPr lang="de-DE" dirty="0" err="1"/>
              <a:t>of</a:t>
            </a:r>
            <a:r>
              <a:rPr lang="de-DE" dirty="0"/>
              <a:t> </a:t>
            </a:r>
            <a:r>
              <a:rPr lang="de-DE" dirty="0" err="1"/>
              <a:t>interest</a:t>
            </a:r>
            <a:r>
              <a:rPr lang="de-DE" dirty="0"/>
              <a:t> </a:t>
            </a:r>
            <a:r>
              <a:rPr lang="de-DE" dirty="0" err="1"/>
              <a:t>which</a:t>
            </a:r>
            <a:r>
              <a:rPr lang="de-DE" dirty="0"/>
              <a:t> </a:t>
            </a:r>
            <a:r>
              <a:rPr lang="de-DE" dirty="0" err="1"/>
              <a:t>the</a:t>
            </a:r>
            <a:r>
              <a:rPr lang="de-DE" dirty="0"/>
              <a:t> </a:t>
            </a:r>
            <a:r>
              <a:rPr lang="de-DE" dirty="0" err="1"/>
              <a:t>marketeers</a:t>
            </a:r>
            <a:r>
              <a:rPr lang="de-DE" dirty="0"/>
              <a:t> </a:t>
            </a:r>
            <a:r>
              <a:rPr lang="de-DE" dirty="0" err="1"/>
              <a:t>convert</a:t>
            </a:r>
            <a:r>
              <a:rPr lang="de-DE" dirty="0"/>
              <a:t> </a:t>
            </a:r>
            <a:r>
              <a:rPr lang="de-DE" dirty="0" err="1"/>
              <a:t>into</a:t>
            </a:r>
            <a:r>
              <a:rPr lang="de-DE" dirty="0"/>
              <a:t> a tangible </a:t>
            </a:r>
            <a:r>
              <a:rPr lang="de-DE" dirty="0" err="1"/>
              <a:t>lead</a:t>
            </a:r>
            <a:r>
              <a:rPr lang="de-DE" dirty="0"/>
              <a:t> </a:t>
            </a:r>
            <a:r>
              <a:rPr lang="de-DE" dirty="0" err="1"/>
              <a:t>that</a:t>
            </a:r>
            <a:r>
              <a:rPr lang="de-DE" dirty="0"/>
              <a:t> </a:t>
            </a:r>
            <a:r>
              <a:rPr lang="de-DE" dirty="0" err="1"/>
              <a:t>is</a:t>
            </a:r>
            <a:r>
              <a:rPr lang="de-DE" dirty="0"/>
              <a:t> </a:t>
            </a:r>
            <a:r>
              <a:rPr lang="de-DE" dirty="0" err="1"/>
              <a:t>passed</a:t>
            </a:r>
            <a:r>
              <a:rPr lang="de-DE" dirty="0"/>
              <a:t> </a:t>
            </a:r>
            <a:r>
              <a:rPr lang="de-DE" dirty="0" err="1"/>
              <a:t>to</a:t>
            </a:r>
            <a:r>
              <a:rPr lang="de-DE" dirty="0"/>
              <a:t> </a:t>
            </a:r>
            <a:r>
              <a:rPr lang="de-DE" dirty="0" err="1"/>
              <a:t>the</a:t>
            </a:r>
            <a:r>
              <a:rPr lang="de-DE" dirty="0"/>
              <a:t> </a:t>
            </a:r>
            <a:r>
              <a:rPr lang="de-DE" dirty="0" err="1"/>
              <a:t>sellers</a:t>
            </a:r>
            <a:r>
              <a:rPr lang="de-DE" dirty="0"/>
              <a:t>. </a:t>
            </a:r>
            <a:r>
              <a:rPr lang="de-DE" dirty="0" err="1"/>
              <a:t>Based</a:t>
            </a:r>
            <a:r>
              <a:rPr lang="de-DE" dirty="0"/>
              <a:t> upon </a:t>
            </a:r>
            <a:r>
              <a:rPr lang="de-DE" dirty="0" err="1"/>
              <a:t>the</a:t>
            </a:r>
            <a:r>
              <a:rPr lang="de-DE" dirty="0"/>
              <a:t> </a:t>
            </a:r>
            <a:r>
              <a:rPr lang="de-DE" dirty="0" err="1"/>
              <a:t>lead</a:t>
            </a:r>
            <a:r>
              <a:rPr lang="de-DE" dirty="0"/>
              <a:t> </a:t>
            </a:r>
            <a:r>
              <a:rPr lang="de-DE" dirty="0" err="1"/>
              <a:t>received</a:t>
            </a:r>
            <a:r>
              <a:rPr lang="de-DE" dirty="0"/>
              <a:t>, </a:t>
            </a:r>
            <a:r>
              <a:rPr lang="de-DE" dirty="0" err="1"/>
              <a:t>the</a:t>
            </a:r>
            <a:r>
              <a:rPr lang="de-DE" dirty="0"/>
              <a:t> </a:t>
            </a:r>
            <a:r>
              <a:rPr lang="de-DE" dirty="0" err="1"/>
              <a:t>sellers</a:t>
            </a:r>
            <a:r>
              <a:rPr lang="de-DE" dirty="0"/>
              <a:t> will </a:t>
            </a:r>
            <a:r>
              <a:rPr lang="de-DE" dirty="0" err="1"/>
              <a:t>submit</a:t>
            </a:r>
            <a:r>
              <a:rPr lang="de-DE" dirty="0"/>
              <a:t> a tangible </a:t>
            </a:r>
            <a:r>
              <a:rPr lang="de-DE" dirty="0" err="1"/>
              <a:t>commercial</a:t>
            </a:r>
            <a:r>
              <a:rPr lang="de-DE" dirty="0"/>
              <a:t> </a:t>
            </a:r>
            <a:r>
              <a:rPr lang="de-DE" dirty="0" err="1"/>
              <a:t>proposal</a:t>
            </a:r>
            <a:r>
              <a:rPr lang="de-DE" dirty="0"/>
              <a:t> </a:t>
            </a:r>
            <a:r>
              <a:rPr lang="de-DE" dirty="0" err="1"/>
              <a:t>for</a:t>
            </a:r>
            <a:r>
              <a:rPr lang="de-DE" dirty="0"/>
              <a:t> </a:t>
            </a:r>
            <a:r>
              <a:rPr lang="de-DE" dirty="0" err="1"/>
              <a:t>purchasing</a:t>
            </a:r>
            <a:r>
              <a:rPr lang="de-DE" dirty="0"/>
              <a:t> </a:t>
            </a:r>
            <a:r>
              <a:rPr lang="de-DE" dirty="0" err="1"/>
              <a:t>the</a:t>
            </a:r>
            <a:r>
              <a:rPr lang="de-DE" dirty="0"/>
              <a:t> </a:t>
            </a:r>
            <a:r>
              <a:rPr lang="de-DE" dirty="0" err="1"/>
              <a:t>solution</a:t>
            </a:r>
            <a:r>
              <a:rPr lang="de-DE" dirty="0"/>
              <a:t> </a:t>
            </a:r>
            <a:r>
              <a:rPr lang="de-DE" dirty="0" err="1"/>
              <a:t>to</a:t>
            </a:r>
            <a:r>
              <a:rPr lang="de-DE" dirty="0"/>
              <a:t> </a:t>
            </a:r>
            <a:r>
              <a:rPr lang="de-DE" dirty="0" err="1"/>
              <a:t>the</a:t>
            </a:r>
            <a:r>
              <a:rPr lang="de-DE" dirty="0"/>
              <a:t> </a:t>
            </a:r>
            <a:r>
              <a:rPr lang="de-DE" dirty="0" err="1"/>
              <a:t>users</a:t>
            </a:r>
            <a:r>
              <a:rPr lang="de-DE" dirty="0"/>
              <a:t>. Upon </a:t>
            </a:r>
            <a:r>
              <a:rPr lang="de-DE" dirty="0" err="1"/>
              <a:t>receiving</a:t>
            </a:r>
            <a:r>
              <a:rPr lang="de-DE" dirty="0"/>
              <a:t> </a:t>
            </a:r>
            <a:r>
              <a:rPr lang="de-DE" dirty="0" err="1"/>
              <a:t>the</a:t>
            </a:r>
            <a:r>
              <a:rPr lang="de-DE" dirty="0"/>
              <a:t> </a:t>
            </a:r>
            <a:r>
              <a:rPr lang="de-DE" dirty="0" err="1"/>
              <a:t>proposal</a:t>
            </a:r>
            <a:r>
              <a:rPr lang="de-DE" dirty="0"/>
              <a:t> </a:t>
            </a:r>
            <a:r>
              <a:rPr lang="de-DE" dirty="0" err="1"/>
              <a:t>the</a:t>
            </a:r>
            <a:r>
              <a:rPr lang="de-DE" dirty="0"/>
              <a:t> </a:t>
            </a:r>
            <a:r>
              <a:rPr lang="de-DE" dirty="0" err="1"/>
              <a:t>users</a:t>
            </a:r>
            <a:r>
              <a:rPr lang="de-DE" dirty="0"/>
              <a:t> will </a:t>
            </a:r>
            <a:r>
              <a:rPr lang="de-DE" dirty="0" err="1"/>
              <a:t>request</a:t>
            </a:r>
            <a:r>
              <a:rPr lang="de-DE" dirty="0"/>
              <a:t> </a:t>
            </a:r>
            <a:r>
              <a:rPr lang="de-DE" dirty="0" err="1"/>
              <a:t>funding</a:t>
            </a:r>
            <a:r>
              <a:rPr lang="de-DE" dirty="0"/>
              <a:t> </a:t>
            </a:r>
            <a:r>
              <a:rPr lang="de-DE" dirty="0" err="1"/>
              <a:t>from</a:t>
            </a:r>
            <a:r>
              <a:rPr lang="de-DE" dirty="0"/>
              <a:t> </a:t>
            </a:r>
            <a:r>
              <a:rPr lang="de-DE" dirty="0" err="1"/>
              <a:t>the</a:t>
            </a:r>
            <a:r>
              <a:rPr lang="de-DE" dirty="0"/>
              <a:t> </a:t>
            </a:r>
            <a:r>
              <a:rPr lang="de-DE" dirty="0" err="1"/>
              <a:t>investors</a:t>
            </a:r>
            <a:r>
              <a:rPr lang="de-DE" dirty="0"/>
              <a:t> </a:t>
            </a:r>
            <a:r>
              <a:rPr lang="de-DE" dirty="0" err="1"/>
              <a:t>who</a:t>
            </a:r>
            <a:r>
              <a:rPr lang="de-DE" dirty="0"/>
              <a:t> (in </a:t>
            </a:r>
            <a:r>
              <a:rPr lang="de-DE" dirty="0" err="1"/>
              <a:t>the</a:t>
            </a:r>
            <a:r>
              <a:rPr lang="de-DE" dirty="0"/>
              <a:t> </a:t>
            </a:r>
            <a:r>
              <a:rPr lang="de-DE" dirty="0" err="1"/>
              <a:t>perfect</a:t>
            </a:r>
            <a:r>
              <a:rPr lang="de-DE" dirty="0"/>
              <a:t> </a:t>
            </a:r>
            <a:r>
              <a:rPr lang="de-DE" dirty="0" err="1"/>
              <a:t>case</a:t>
            </a:r>
            <a:r>
              <a:rPr lang="de-DE" dirty="0"/>
              <a:t>) </a:t>
            </a:r>
            <a:r>
              <a:rPr lang="de-DE" dirty="0" err="1"/>
              <a:t>respond</a:t>
            </a:r>
            <a:r>
              <a:rPr lang="de-DE" dirty="0"/>
              <a:t> </a:t>
            </a:r>
            <a:r>
              <a:rPr lang="de-DE" dirty="0" err="1"/>
              <a:t>by</a:t>
            </a:r>
            <a:r>
              <a:rPr lang="de-DE" dirty="0"/>
              <a:t> </a:t>
            </a:r>
            <a:r>
              <a:rPr lang="de-DE" dirty="0" err="1"/>
              <a:t>providing</a:t>
            </a:r>
            <a:r>
              <a:rPr lang="de-DE" dirty="0"/>
              <a:t> </a:t>
            </a:r>
            <a:r>
              <a:rPr lang="de-DE" dirty="0" err="1"/>
              <a:t>the</a:t>
            </a:r>
            <a:r>
              <a:rPr lang="de-DE" dirty="0"/>
              <a:t> </a:t>
            </a:r>
            <a:r>
              <a:rPr lang="de-DE" dirty="0" err="1"/>
              <a:t>needed</a:t>
            </a:r>
            <a:r>
              <a:rPr lang="de-DE" dirty="0"/>
              <a:t> </a:t>
            </a:r>
            <a:r>
              <a:rPr lang="de-DE" dirty="0" err="1"/>
              <a:t>funding</a:t>
            </a:r>
            <a:r>
              <a:rPr lang="de-DE" dirty="0"/>
              <a:t> </a:t>
            </a:r>
            <a:r>
              <a:rPr lang="de-DE" dirty="0" err="1"/>
              <a:t>to</a:t>
            </a:r>
            <a:r>
              <a:rPr lang="de-DE" dirty="0"/>
              <a:t> </a:t>
            </a:r>
            <a:r>
              <a:rPr lang="de-DE" dirty="0" err="1"/>
              <a:t>the</a:t>
            </a:r>
            <a:r>
              <a:rPr lang="de-DE" dirty="0"/>
              <a:t> </a:t>
            </a:r>
            <a:r>
              <a:rPr lang="de-DE" dirty="0" err="1"/>
              <a:t>users</a:t>
            </a:r>
            <a:r>
              <a:rPr lang="de-DE" dirty="0"/>
              <a:t> </a:t>
            </a:r>
            <a:r>
              <a:rPr lang="de-DE" dirty="0" err="1"/>
              <a:t>which</a:t>
            </a:r>
            <a:r>
              <a:rPr lang="de-DE" dirty="0"/>
              <a:t> </a:t>
            </a:r>
            <a:r>
              <a:rPr lang="de-DE" dirty="0" err="1"/>
              <a:t>is</a:t>
            </a:r>
            <a:r>
              <a:rPr lang="de-DE" dirty="0"/>
              <a:t> </a:t>
            </a:r>
            <a:r>
              <a:rPr lang="de-DE" dirty="0" err="1"/>
              <a:t>then</a:t>
            </a:r>
            <a:r>
              <a:rPr lang="de-DE" dirty="0"/>
              <a:t> </a:t>
            </a:r>
            <a:r>
              <a:rPr lang="de-DE" dirty="0" err="1"/>
              <a:t>used</a:t>
            </a:r>
            <a:r>
              <a:rPr lang="de-DE" dirty="0"/>
              <a:t> </a:t>
            </a:r>
            <a:r>
              <a:rPr lang="de-DE" dirty="0" err="1"/>
              <a:t>as</a:t>
            </a:r>
            <a:r>
              <a:rPr lang="de-DE" dirty="0"/>
              <a:t> </a:t>
            </a:r>
            <a:r>
              <a:rPr lang="de-DE" dirty="0" err="1"/>
              <a:t>payment</a:t>
            </a:r>
            <a:r>
              <a:rPr lang="de-DE" dirty="0"/>
              <a:t> </a:t>
            </a:r>
            <a:r>
              <a:rPr lang="de-DE" dirty="0" err="1"/>
              <a:t>to</a:t>
            </a:r>
            <a:r>
              <a:rPr lang="de-DE" dirty="0"/>
              <a:t> </a:t>
            </a:r>
            <a:r>
              <a:rPr lang="de-DE" dirty="0" err="1"/>
              <a:t>the</a:t>
            </a:r>
            <a:r>
              <a:rPr lang="de-DE" dirty="0"/>
              <a:t> </a:t>
            </a:r>
            <a:r>
              <a:rPr lang="de-DE" dirty="0" err="1"/>
              <a:t>solution</a:t>
            </a:r>
            <a:r>
              <a:rPr lang="de-DE" dirty="0"/>
              <a:t> </a:t>
            </a:r>
            <a:r>
              <a:rPr lang="de-DE" dirty="0" err="1"/>
              <a:t>to</a:t>
            </a:r>
            <a:r>
              <a:rPr lang="de-DE" dirty="0"/>
              <a:t> </a:t>
            </a:r>
            <a:r>
              <a:rPr lang="de-DE" dirty="0" err="1"/>
              <a:t>the</a:t>
            </a:r>
            <a:r>
              <a:rPr lang="de-DE" dirty="0"/>
              <a:t> </a:t>
            </a:r>
            <a:r>
              <a:rPr lang="de-DE" dirty="0" err="1"/>
              <a:t>sellers</a:t>
            </a:r>
            <a:r>
              <a:rPr lang="de-DE" dirty="0"/>
              <a:t>. Upon </a:t>
            </a:r>
            <a:r>
              <a:rPr lang="de-DE" dirty="0" err="1"/>
              <a:t>receiving</a:t>
            </a:r>
            <a:r>
              <a:rPr lang="de-DE" dirty="0"/>
              <a:t> </a:t>
            </a:r>
            <a:r>
              <a:rPr lang="de-DE" dirty="0" err="1"/>
              <a:t>payment</a:t>
            </a:r>
            <a:r>
              <a:rPr lang="de-DE" dirty="0"/>
              <a:t> </a:t>
            </a:r>
            <a:r>
              <a:rPr lang="de-DE" dirty="0" err="1"/>
              <a:t>the</a:t>
            </a:r>
            <a:r>
              <a:rPr lang="de-DE" dirty="0"/>
              <a:t> </a:t>
            </a:r>
            <a:r>
              <a:rPr lang="de-DE" dirty="0" err="1"/>
              <a:t>sellers</a:t>
            </a:r>
            <a:r>
              <a:rPr lang="de-DE" dirty="0"/>
              <a:t> </a:t>
            </a:r>
            <a:r>
              <a:rPr lang="de-DE" dirty="0" err="1"/>
              <a:t>provide</a:t>
            </a:r>
            <a:r>
              <a:rPr lang="de-DE" dirty="0"/>
              <a:t> </a:t>
            </a:r>
            <a:r>
              <a:rPr lang="de-DE" dirty="0" err="1"/>
              <a:t>the</a:t>
            </a:r>
            <a:r>
              <a:rPr lang="de-DE" dirty="0"/>
              <a:t> tangible </a:t>
            </a:r>
            <a:r>
              <a:rPr lang="de-DE" dirty="0" err="1"/>
              <a:t>product</a:t>
            </a:r>
            <a:r>
              <a:rPr lang="de-DE" dirty="0"/>
              <a:t> </a:t>
            </a:r>
            <a:r>
              <a:rPr lang="de-DE" dirty="0" err="1"/>
              <a:t>for</a:t>
            </a:r>
            <a:r>
              <a:rPr lang="de-DE" dirty="0"/>
              <a:t> </a:t>
            </a:r>
            <a:r>
              <a:rPr lang="de-DE" dirty="0" err="1"/>
              <a:t>the</a:t>
            </a:r>
            <a:r>
              <a:rPr lang="de-DE" dirty="0"/>
              <a:t> </a:t>
            </a:r>
            <a:r>
              <a:rPr lang="de-DE" dirty="0" err="1"/>
              <a:t>solution</a:t>
            </a:r>
            <a:r>
              <a:rPr lang="de-DE" dirty="0"/>
              <a:t> and </a:t>
            </a:r>
            <a:r>
              <a:rPr lang="de-DE" dirty="0" err="1"/>
              <a:t>the</a:t>
            </a:r>
            <a:r>
              <a:rPr lang="de-DE" dirty="0"/>
              <a:t> relevant </a:t>
            </a:r>
            <a:r>
              <a:rPr lang="de-DE" dirty="0" err="1"/>
              <a:t>intangible</a:t>
            </a:r>
            <a:r>
              <a:rPr lang="de-DE" dirty="0"/>
              <a:t> </a:t>
            </a:r>
            <a:r>
              <a:rPr lang="de-DE" dirty="0" err="1"/>
              <a:t>services</a:t>
            </a:r>
            <a:r>
              <a:rPr lang="de-DE" dirty="0"/>
              <a:t> </a:t>
            </a:r>
            <a:r>
              <a:rPr lang="de-DE" dirty="0" err="1"/>
              <a:t>to</a:t>
            </a:r>
            <a:r>
              <a:rPr lang="de-DE" dirty="0"/>
              <a:t> </a:t>
            </a:r>
            <a:r>
              <a:rPr lang="de-DE" dirty="0" err="1"/>
              <a:t>the</a:t>
            </a:r>
            <a:r>
              <a:rPr lang="de-DE" dirty="0"/>
              <a:t> </a:t>
            </a:r>
            <a:r>
              <a:rPr lang="de-DE" dirty="0" err="1"/>
              <a:t>users</a:t>
            </a:r>
            <a:r>
              <a:rPr lang="de-DE" dirty="0"/>
              <a:t>. Users </a:t>
            </a:r>
            <a:r>
              <a:rPr lang="de-DE" dirty="0" err="1"/>
              <a:t>then</a:t>
            </a:r>
            <a:r>
              <a:rPr lang="de-DE" dirty="0"/>
              <a:t> </a:t>
            </a:r>
            <a:r>
              <a:rPr lang="de-DE" dirty="0" err="1"/>
              <a:t>apply</a:t>
            </a:r>
            <a:r>
              <a:rPr lang="de-DE" dirty="0"/>
              <a:t> </a:t>
            </a:r>
            <a:r>
              <a:rPr lang="de-DE" dirty="0" err="1"/>
              <a:t>the</a:t>
            </a:r>
            <a:r>
              <a:rPr lang="de-DE" dirty="0"/>
              <a:t> </a:t>
            </a:r>
            <a:r>
              <a:rPr lang="de-DE" dirty="0" err="1"/>
              <a:t>product</a:t>
            </a:r>
            <a:r>
              <a:rPr lang="de-DE" dirty="0"/>
              <a:t> and </a:t>
            </a:r>
            <a:r>
              <a:rPr lang="de-DE" dirty="0" err="1"/>
              <a:t>service</a:t>
            </a:r>
            <a:r>
              <a:rPr lang="de-DE" dirty="0"/>
              <a:t> </a:t>
            </a:r>
            <a:r>
              <a:rPr lang="de-DE" dirty="0" err="1"/>
              <a:t>to</a:t>
            </a:r>
            <a:r>
              <a:rPr lang="de-DE" dirty="0"/>
              <a:t> </a:t>
            </a:r>
            <a:r>
              <a:rPr lang="de-DE" dirty="0" err="1"/>
              <a:t>resolving</a:t>
            </a:r>
            <a:r>
              <a:rPr lang="de-DE" dirty="0"/>
              <a:t> </a:t>
            </a:r>
            <a:r>
              <a:rPr lang="de-DE" dirty="0" err="1"/>
              <a:t>the</a:t>
            </a:r>
            <a:r>
              <a:rPr lang="de-DE" dirty="0"/>
              <a:t> </a:t>
            </a:r>
            <a:r>
              <a:rPr lang="de-DE" dirty="0" err="1"/>
              <a:t>challenge</a:t>
            </a:r>
            <a:r>
              <a:rPr lang="de-DE" dirty="0"/>
              <a:t> </a:t>
            </a:r>
            <a:r>
              <a:rPr lang="de-DE" dirty="0" err="1"/>
              <a:t>initially</a:t>
            </a:r>
            <a:r>
              <a:rPr lang="de-DE" dirty="0"/>
              <a:t> </a:t>
            </a:r>
            <a:r>
              <a:rPr lang="de-DE" dirty="0" err="1"/>
              <a:t>issued</a:t>
            </a:r>
            <a:r>
              <a:rPr lang="de-DE" dirty="0"/>
              <a:t> </a:t>
            </a:r>
            <a:r>
              <a:rPr lang="de-DE" dirty="0" err="1"/>
              <a:t>to</a:t>
            </a:r>
            <a:r>
              <a:rPr lang="de-DE" dirty="0"/>
              <a:t> </a:t>
            </a:r>
            <a:r>
              <a:rPr lang="de-DE" dirty="0" err="1"/>
              <a:t>the</a:t>
            </a:r>
            <a:r>
              <a:rPr lang="de-DE" dirty="0"/>
              <a:t> </a:t>
            </a:r>
            <a:r>
              <a:rPr lang="de-DE" dirty="0" err="1"/>
              <a:t>researchers</a:t>
            </a:r>
            <a:r>
              <a:rPr lang="de-DE" dirty="0"/>
              <a:t> and </a:t>
            </a:r>
            <a:r>
              <a:rPr lang="de-DE" dirty="0" err="1"/>
              <a:t>then</a:t>
            </a:r>
            <a:r>
              <a:rPr lang="de-DE" dirty="0"/>
              <a:t> </a:t>
            </a:r>
            <a:r>
              <a:rPr lang="de-DE" dirty="0" err="1"/>
              <a:t>provide</a:t>
            </a:r>
            <a:r>
              <a:rPr lang="de-DE" dirty="0"/>
              <a:t> </a:t>
            </a:r>
            <a:r>
              <a:rPr lang="de-DE" dirty="0" err="1"/>
              <a:t>payback</a:t>
            </a:r>
            <a:r>
              <a:rPr lang="de-DE" dirty="0"/>
              <a:t> </a:t>
            </a:r>
            <a:r>
              <a:rPr lang="de-DE" dirty="0" err="1"/>
              <a:t>to</a:t>
            </a:r>
            <a:r>
              <a:rPr lang="de-DE" dirty="0"/>
              <a:t> </a:t>
            </a:r>
            <a:r>
              <a:rPr lang="de-DE" dirty="0" err="1"/>
              <a:t>the</a:t>
            </a:r>
            <a:r>
              <a:rPr lang="de-DE" dirty="0"/>
              <a:t> </a:t>
            </a:r>
            <a:r>
              <a:rPr lang="de-DE" dirty="0" err="1"/>
              <a:t>investors</a:t>
            </a:r>
            <a:r>
              <a:rPr lang="de-DE" dirty="0"/>
              <a:t> in </a:t>
            </a:r>
            <a:r>
              <a:rPr lang="de-DE" dirty="0" err="1"/>
              <a:t>return</a:t>
            </a:r>
            <a:r>
              <a:rPr lang="de-DE" dirty="0"/>
              <a:t> </a:t>
            </a:r>
            <a:r>
              <a:rPr lang="de-DE" dirty="0" err="1"/>
              <a:t>for</a:t>
            </a:r>
            <a:r>
              <a:rPr lang="de-DE" dirty="0"/>
              <a:t> </a:t>
            </a:r>
            <a:r>
              <a:rPr lang="de-DE" dirty="0" err="1"/>
              <a:t>the</a:t>
            </a:r>
            <a:r>
              <a:rPr lang="de-DE" dirty="0"/>
              <a:t> </a:t>
            </a:r>
            <a:r>
              <a:rPr lang="de-DE" dirty="0" err="1"/>
              <a:t>funding</a:t>
            </a:r>
            <a:r>
              <a:rPr lang="de-DE" dirty="0"/>
              <a:t> </a:t>
            </a:r>
            <a:r>
              <a:rPr lang="de-DE" dirty="0" err="1"/>
              <a:t>provided</a:t>
            </a:r>
            <a:r>
              <a:rPr lang="de-DE" dirty="0"/>
              <a:t>.</a:t>
            </a:r>
          </a:p>
          <a:p>
            <a:endParaRPr lang="de-DE" dirty="0"/>
          </a:p>
          <a:p>
            <a:r>
              <a:rPr lang="de-DE" dirty="0"/>
              <a:t>A </a:t>
            </a:r>
            <a:r>
              <a:rPr lang="de-DE" dirty="0" err="1"/>
              <a:t>video</a:t>
            </a:r>
            <a:r>
              <a:rPr lang="de-DE" dirty="0"/>
              <a:t> </a:t>
            </a:r>
            <a:r>
              <a:rPr lang="de-DE" dirty="0" err="1"/>
              <a:t>showing</a:t>
            </a:r>
            <a:r>
              <a:rPr lang="de-DE" dirty="0"/>
              <a:t> </a:t>
            </a:r>
            <a:r>
              <a:rPr lang="de-DE" dirty="0" err="1"/>
              <a:t>the</a:t>
            </a:r>
            <a:r>
              <a:rPr lang="de-DE" dirty="0"/>
              <a:t> </a:t>
            </a:r>
            <a:r>
              <a:rPr lang="de-DE" dirty="0" err="1"/>
              <a:t>sequential</a:t>
            </a:r>
            <a:r>
              <a:rPr lang="de-DE" dirty="0"/>
              <a:t> </a:t>
            </a:r>
            <a:r>
              <a:rPr lang="de-DE" dirty="0" err="1"/>
              <a:t>transactions</a:t>
            </a:r>
            <a:r>
              <a:rPr lang="de-DE" dirty="0"/>
              <a:t> </a:t>
            </a:r>
            <a:r>
              <a:rPr lang="de-DE" dirty="0" err="1"/>
              <a:t>is</a:t>
            </a:r>
            <a:r>
              <a:rPr lang="de-DE" dirty="0"/>
              <a:t> </a:t>
            </a:r>
            <a:r>
              <a:rPr lang="de-DE" dirty="0" err="1"/>
              <a:t>available</a:t>
            </a:r>
            <a:r>
              <a:rPr lang="de-DE" dirty="0"/>
              <a:t> </a:t>
            </a:r>
            <a:r>
              <a:rPr lang="de-DE" dirty="0" err="1"/>
              <a:t>here</a:t>
            </a:r>
            <a:r>
              <a:rPr lang="de-DE" dirty="0"/>
              <a:t> - https://youtu.be/jGAgJGaht-I. Note </a:t>
            </a:r>
            <a:r>
              <a:rPr lang="de-DE" dirty="0" err="1"/>
              <a:t>that</a:t>
            </a:r>
            <a:r>
              <a:rPr lang="de-DE" dirty="0"/>
              <a:t> </a:t>
            </a:r>
            <a:r>
              <a:rPr lang="de-DE" dirty="0" err="1"/>
              <a:t>the</a:t>
            </a:r>
            <a:r>
              <a:rPr lang="de-DE" dirty="0"/>
              <a:t> </a:t>
            </a:r>
            <a:r>
              <a:rPr lang="de-DE" dirty="0" err="1"/>
              <a:t>speed</a:t>
            </a:r>
            <a:r>
              <a:rPr lang="de-DE" dirty="0"/>
              <a:t> </a:t>
            </a:r>
            <a:r>
              <a:rPr lang="de-DE" dirty="0" err="1"/>
              <a:t>of</a:t>
            </a:r>
            <a:r>
              <a:rPr lang="de-DE" dirty="0"/>
              <a:t> </a:t>
            </a:r>
            <a:r>
              <a:rPr lang="de-DE" dirty="0" err="1"/>
              <a:t>the</a:t>
            </a:r>
            <a:r>
              <a:rPr lang="de-DE" dirty="0"/>
              <a:t> </a:t>
            </a:r>
            <a:r>
              <a:rPr lang="de-DE" dirty="0" err="1"/>
              <a:t>video</a:t>
            </a:r>
            <a:r>
              <a:rPr lang="de-DE" dirty="0"/>
              <a:t> </a:t>
            </a:r>
            <a:r>
              <a:rPr lang="de-DE" dirty="0" err="1"/>
              <a:t>can</a:t>
            </a:r>
            <a:r>
              <a:rPr lang="de-DE" dirty="0"/>
              <a:t> </a:t>
            </a:r>
            <a:r>
              <a:rPr lang="de-DE" dirty="0" err="1"/>
              <a:t>be</a:t>
            </a:r>
            <a:r>
              <a:rPr lang="de-DE" dirty="0"/>
              <a:t> </a:t>
            </a:r>
            <a:r>
              <a:rPr lang="de-DE" dirty="0" err="1"/>
              <a:t>adjusted</a:t>
            </a:r>
            <a:r>
              <a:rPr lang="de-DE" dirty="0"/>
              <a:t> in YouTube </a:t>
            </a:r>
            <a:r>
              <a:rPr lang="de-DE" dirty="0" err="1"/>
              <a:t>as</a:t>
            </a:r>
            <a:r>
              <a:rPr lang="de-DE" dirty="0"/>
              <a:t> </a:t>
            </a:r>
            <a:r>
              <a:rPr lang="de-DE" dirty="0" err="1"/>
              <a:t>desired</a:t>
            </a:r>
            <a:r>
              <a:rPr lang="de-DE" dirty="0"/>
              <a:t>.</a:t>
            </a:r>
          </a:p>
          <a:p>
            <a:endParaRPr lang="de-DE" dirty="0"/>
          </a:p>
          <a:p>
            <a:r>
              <a:rPr lang="en-US" sz="1200" b="0" i="0" kern="1200" dirty="0">
                <a:solidFill>
                  <a:schemeClr val="tx1"/>
                </a:solidFill>
                <a:effectLst/>
                <a:latin typeface="+mn-lt"/>
                <a:ea typeface="+mn-ea"/>
                <a:cs typeface="+mn-cs"/>
              </a:rPr>
              <a:t>If you are interested in learning more please visit us at www.innovation-web.eu, our LinkedIn Group at </a:t>
            </a:r>
            <a:r>
              <a:rPr lang="en-US" sz="1200" b="0" i="0" u="none" strike="noStrike" kern="1200" dirty="0">
                <a:solidFill>
                  <a:schemeClr val="tx1"/>
                </a:solidFill>
                <a:effectLst/>
                <a:latin typeface="+mn-lt"/>
                <a:ea typeface="+mn-ea"/>
                <a:cs typeface="+mn-cs"/>
                <a:hlinkClick r:id="rId7"/>
              </a:rPr>
              <a:t>https://www.linkedin.com/groups/8779542/</a:t>
            </a:r>
            <a:r>
              <a:rPr lang="en-US" sz="1200" b="0" i="0" kern="1200" dirty="0">
                <a:solidFill>
                  <a:schemeClr val="tx1"/>
                </a:solidFill>
                <a:effectLst/>
                <a:latin typeface="+mn-lt"/>
                <a:ea typeface="+mn-ea"/>
                <a:cs typeface="+mn-cs"/>
              </a:rPr>
              <a:t>, our blog at </a:t>
            </a:r>
            <a:r>
              <a:rPr lang="en-US" sz="1200" b="0" i="0" u="none" strike="noStrike" kern="1200" dirty="0">
                <a:solidFill>
                  <a:schemeClr val="tx1"/>
                </a:solidFill>
                <a:effectLst/>
                <a:latin typeface="+mn-lt"/>
                <a:ea typeface="+mn-ea"/>
                <a:cs typeface="+mn-cs"/>
                <a:hlinkClick r:id="rId8"/>
              </a:rPr>
              <a:t>https://www.innovation-web.eu/entov-hvm-blog</a:t>
            </a:r>
            <a:r>
              <a:rPr lang="en-US" sz="1200" b="0" i="0" kern="1200" dirty="0">
                <a:solidFill>
                  <a:schemeClr val="tx1"/>
                </a:solidFill>
                <a:effectLst/>
                <a:latin typeface="+mn-lt"/>
                <a:ea typeface="+mn-ea"/>
                <a:cs typeface="+mn-cs"/>
              </a:rPr>
              <a:t>, our </a:t>
            </a:r>
            <a:r>
              <a:rPr lang="en-US" sz="1200" b="0" i="0" kern="1200" dirty="0" err="1">
                <a:solidFill>
                  <a:schemeClr val="tx1"/>
                </a:solidFill>
                <a:effectLst/>
                <a:latin typeface="+mn-lt"/>
                <a:ea typeface="+mn-ea"/>
                <a:cs typeface="+mn-cs"/>
              </a:rPr>
              <a:t>Researchgate</a:t>
            </a:r>
            <a:r>
              <a:rPr lang="en-US" sz="1200" b="0" i="0" kern="1200" dirty="0">
                <a:solidFill>
                  <a:schemeClr val="tx1"/>
                </a:solidFill>
                <a:effectLst/>
                <a:latin typeface="+mn-lt"/>
                <a:ea typeface="+mn-ea"/>
                <a:cs typeface="+mn-cs"/>
              </a:rPr>
              <a:t> project page at </a:t>
            </a:r>
            <a:r>
              <a:rPr lang="en-US" sz="1200" b="0" i="0" u="none" strike="noStrike" kern="1200" dirty="0">
                <a:solidFill>
                  <a:schemeClr val="tx1"/>
                </a:solidFill>
                <a:effectLst/>
                <a:latin typeface="+mn-lt"/>
                <a:ea typeface="+mn-ea"/>
                <a:cs typeface="+mn-cs"/>
                <a:hlinkClick r:id="rId9"/>
              </a:rPr>
              <a:t>https://www.researchgate.net/project/Open-European-Network-for-Enterprise-Innovation-in-High-Value-Manufacturing-ENTOV-HVM</a:t>
            </a:r>
            <a:r>
              <a:rPr lang="en-US" sz="1200" b="0" i="0" kern="1200" dirty="0">
                <a:solidFill>
                  <a:schemeClr val="tx1"/>
                </a:solidFill>
                <a:effectLst/>
                <a:latin typeface="+mn-lt"/>
                <a:ea typeface="+mn-ea"/>
                <a:cs typeface="+mn-cs"/>
              </a:rPr>
              <a:t> and our Facebook page at: </a:t>
            </a:r>
            <a:r>
              <a:rPr lang="en-US" sz="1200" b="0" i="0" u="none" strike="noStrike" kern="1200" dirty="0">
                <a:solidFill>
                  <a:schemeClr val="tx1"/>
                </a:solidFill>
                <a:effectLst/>
                <a:latin typeface="+mn-lt"/>
                <a:ea typeface="+mn-ea"/>
                <a:cs typeface="+mn-cs"/>
                <a:hlinkClick r:id="rId10"/>
              </a:rPr>
              <a:t>https://www.facebook.com/groups/2014779865300180/</a:t>
            </a:r>
            <a:r>
              <a:rPr lang="en-US" sz="1200" b="0" i="0" kern="1200" dirty="0">
                <a:solidFill>
                  <a:schemeClr val="tx1"/>
                </a:solidFill>
                <a:effectLst/>
                <a:latin typeface="+mn-lt"/>
                <a:ea typeface="+mn-ea"/>
                <a:cs typeface="+mn-cs"/>
              </a:rPr>
              <a:t>. You can also follow us via Twitter: @</a:t>
            </a:r>
            <a:r>
              <a:rPr lang="en-US" sz="1200" b="0" i="0" kern="1200" dirty="0" err="1">
                <a:solidFill>
                  <a:schemeClr val="tx1"/>
                </a:solidFill>
                <a:effectLst/>
                <a:latin typeface="+mn-lt"/>
                <a:ea typeface="+mn-ea"/>
                <a:cs typeface="+mn-cs"/>
              </a:rPr>
              <a:t>owschwabe</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innovationweb</a:t>
            </a:r>
            <a:r>
              <a:rPr lang="en-US" sz="1200" b="0" i="0" kern="1200" dirty="0">
                <a:solidFill>
                  <a:schemeClr val="tx1"/>
                </a:solidFill>
                <a:effectLst/>
                <a:latin typeface="+mn-lt"/>
                <a:ea typeface="+mn-ea"/>
                <a:cs typeface="+mn-cs"/>
              </a:rPr>
              <a:t>) and the LinkedIn Group page </a:t>
            </a:r>
            <a:r>
              <a:rPr lang="en-US" sz="1200" b="0" i="0" u="none" strike="noStrike" kern="1200" dirty="0">
                <a:solidFill>
                  <a:schemeClr val="tx1"/>
                </a:solidFill>
                <a:effectLst/>
                <a:latin typeface="+mn-lt"/>
                <a:ea typeface="+mn-ea"/>
                <a:cs typeface="+mn-cs"/>
                <a:hlinkClick r:id="rId11"/>
              </a:rPr>
              <a:t>https://www.linkedin.com/company/entov</a:t>
            </a:r>
            <a:r>
              <a:rPr lang="en-US" sz="1200" b="0" i="0" kern="1200" dirty="0">
                <a:solidFill>
                  <a:schemeClr val="tx1"/>
                </a:solidFill>
                <a:effectLst/>
                <a:latin typeface="+mn-lt"/>
                <a:ea typeface="+mn-ea"/>
                <a:cs typeface="+mn-cs"/>
              </a:rPr>
              <a:t>.</a:t>
            </a:r>
            <a:endParaRPr lang="en-US" dirty="0"/>
          </a:p>
        </p:txBody>
      </p:sp>
      <p:sp>
        <p:nvSpPr>
          <p:cNvPr id="4" name="Foliennummernplatzhalter 3"/>
          <p:cNvSpPr>
            <a:spLocks noGrp="1"/>
          </p:cNvSpPr>
          <p:nvPr>
            <p:ph type="sldNum" sz="quarter" idx="5"/>
          </p:nvPr>
        </p:nvSpPr>
        <p:spPr/>
        <p:txBody>
          <a:bodyPr/>
          <a:lstStyle/>
          <a:p>
            <a:fld id="{93564843-62AE-48C3-BD72-2036BB405B6C}" type="slidenum">
              <a:rPr lang="en-US" smtClean="0"/>
              <a:t>12</a:t>
            </a:fld>
            <a:endParaRPr lang="en-US"/>
          </a:p>
        </p:txBody>
      </p:sp>
    </p:spTree>
    <p:extLst>
      <p:ext uri="{BB962C8B-B14F-4D97-AF65-F5344CB8AC3E}">
        <p14:creationId xmlns:p14="http://schemas.microsoft.com/office/powerpoint/2010/main" val="171725135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hyperlink" Target="https://creativecommons.org/licenses/by/4.0/" TargetMode="External"/><Relationship Id="rId2" Type="http://schemas.openxmlformats.org/officeDocument/2006/relationships/image" Target="../media/image2.jp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en.wikipedia.org/wiki/File:CC0_button.svg" TargetMode="External"/><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en.wikipedia.org/wiki/File:CC0_button.svg" TargetMode="Externa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hyperlink" Target="https://creativecommons.org/licenses/by/4.0/" TargetMode="External"/><Relationship Id="rId2" Type="http://schemas.openxmlformats.org/officeDocument/2006/relationships/image" Target="../media/image2.jp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en.wikipedia.org/wiki/File:CC0_button.svg" TargetMode="Externa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en.wikipedia.org/wiki/File:CC0_button.svg" TargetMode="Externa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en.wikipedia.org/wiki/File:CC0_button.svg" TargetMode="Externa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en.wikipedia.org/wiki/File:CC0_button.svg" TargetMode="Externa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hyperlink" Target="https://creativecommons.org/licenses/by/4.0/" TargetMode="External"/><Relationship Id="rId2" Type="http://schemas.openxmlformats.org/officeDocument/2006/relationships/image" Target="../media/image2.jp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en.wikipedia.org/wiki/File:CC0_button.svg" TargetMode="External"/><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en.wikipedia.org/wiki/File:CC0_button.svg" TargetMode="Externa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7" name="Rectangle 6"/>
          <p:cNvSpPr/>
          <p:nvPr userDrawn="1"/>
        </p:nvSpPr>
        <p:spPr>
          <a:xfrm>
            <a:off x="0" y="0"/>
            <a:ext cx="9906000" cy="6858000"/>
          </a:xfrm>
          <a:prstGeom prst="rect">
            <a:avLst/>
          </a:prstGeom>
          <a:blipFill dpi="0" rotWithShape="1">
            <a:blip r:embed="rId2">
              <a:alphaModFix amt="25000"/>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el 1">
            <a:extLst>
              <a:ext uri="{FF2B5EF4-FFF2-40B4-BE49-F238E27FC236}">
                <a16:creationId xmlns:a16="http://schemas.microsoft.com/office/drawing/2014/main" id="{FFEBB63D-436C-41EA-B1ED-9AB6212BEFE4}"/>
              </a:ext>
            </a:extLst>
          </p:cNvPr>
          <p:cNvSpPr>
            <a:spLocks noGrp="1"/>
          </p:cNvSpPr>
          <p:nvPr>
            <p:ph type="ctrTitle"/>
          </p:nvPr>
        </p:nvSpPr>
        <p:spPr>
          <a:xfrm>
            <a:off x="1238250" y="1122363"/>
            <a:ext cx="74295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FB4AB7FB-128D-42D8-A0CE-F0CF50CB00D6}"/>
              </a:ext>
            </a:extLst>
          </p:cNvPr>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CCF9C453-D45E-4B50-8E74-76DB3FE16AA9}"/>
              </a:ext>
            </a:extLst>
          </p:cNvPr>
          <p:cNvSpPr>
            <a:spLocks noGrp="1"/>
          </p:cNvSpPr>
          <p:nvPr>
            <p:ph type="dt" sz="half" idx="10"/>
          </p:nvPr>
        </p:nvSpPr>
        <p:spPr/>
        <p:txBody>
          <a:bodyPr/>
          <a:lstStyle/>
          <a:p>
            <a:fld id="{3B2685D2-8345-4B9A-B961-8032C7D440D3}" type="datetime1">
              <a:rPr lang="en-GB" smtClean="0"/>
              <a:t>16/03/2020</a:t>
            </a:fld>
            <a:endParaRPr lang="de-DE"/>
          </a:p>
        </p:txBody>
      </p:sp>
      <p:sp>
        <p:nvSpPr>
          <p:cNvPr id="5" name="Fußzeilenplatzhalter 4">
            <a:extLst>
              <a:ext uri="{FF2B5EF4-FFF2-40B4-BE49-F238E27FC236}">
                <a16:creationId xmlns:a16="http://schemas.microsoft.com/office/drawing/2014/main" id="{42513907-CBCF-4E3B-8D33-D927C0B237A7}"/>
              </a:ext>
            </a:extLst>
          </p:cNvPr>
          <p:cNvSpPr>
            <a:spLocks noGrp="1"/>
          </p:cNvSpPr>
          <p:nvPr>
            <p:ph type="ftr" sz="quarter" idx="11"/>
          </p:nvPr>
        </p:nvSpPr>
        <p:spPr/>
        <p:txBody>
          <a:bodyPr/>
          <a:lstStyle/>
          <a:p>
            <a:endParaRPr lang="de-DE" dirty="0"/>
          </a:p>
        </p:txBody>
      </p:sp>
      <p:sp>
        <p:nvSpPr>
          <p:cNvPr id="6" name="Foliennummernplatzhalter 5">
            <a:extLst>
              <a:ext uri="{FF2B5EF4-FFF2-40B4-BE49-F238E27FC236}">
                <a16:creationId xmlns:a16="http://schemas.microsoft.com/office/drawing/2014/main" id="{03398C24-F1E0-4E0B-B6CE-B0DF942818A1}"/>
              </a:ext>
            </a:extLst>
          </p:cNvPr>
          <p:cNvSpPr>
            <a:spLocks noGrp="1"/>
          </p:cNvSpPr>
          <p:nvPr>
            <p:ph type="sldNum" sz="quarter" idx="12"/>
          </p:nvPr>
        </p:nvSpPr>
        <p:spPr/>
        <p:txBody>
          <a:bodyPr/>
          <a:lstStyle/>
          <a:p>
            <a:fld id="{818AAF6D-C965-4C03-8606-F3BFB416FAE4}" type="slidenum">
              <a:rPr lang="de-DE" smtClean="0"/>
              <a:t>‹Nr.›</a:t>
            </a:fld>
            <a:endParaRPr lang="de-DE"/>
          </a:p>
        </p:txBody>
      </p:sp>
      <p:pic>
        <p:nvPicPr>
          <p:cNvPr id="9" name="Picture 2">
            <a:hlinkClick r:id="rId3"/>
          </p:cNvPr>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9120389" y="6425682"/>
            <a:ext cx="785611" cy="43231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367973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8178F9-2FDE-4B96-BC9A-E7ED5C2C88F6}"/>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2207712C-5D85-4587-AD48-45F8C1109795}"/>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36C01495-2839-4868-A8B6-0F1F85A0BC29}"/>
              </a:ext>
            </a:extLst>
          </p:cNvPr>
          <p:cNvSpPr>
            <a:spLocks noGrp="1"/>
          </p:cNvSpPr>
          <p:nvPr>
            <p:ph type="dt" sz="half" idx="10"/>
          </p:nvPr>
        </p:nvSpPr>
        <p:spPr/>
        <p:txBody>
          <a:bodyPr/>
          <a:lstStyle/>
          <a:p>
            <a:fld id="{1EC253FD-6684-4393-891E-49D8A1E932AA}" type="datetime1">
              <a:rPr lang="en-GB" smtClean="0"/>
              <a:t>16/03/2020</a:t>
            </a:fld>
            <a:endParaRPr lang="de-DE"/>
          </a:p>
        </p:txBody>
      </p:sp>
      <p:sp>
        <p:nvSpPr>
          <p:cNvPr id="5" name="Fußzeilenplatzhalter 4">
            <a:extLst>
              <a:ext uri="{FF2B5EF4-FFF2-40B4-BE49-F238E27FC236}">
                <a16:creationId xmlns:a16="http://schemas.microsoft.com/office/drawing/2014/main" id="{18D5059A-6E63-4FFB-8827-22B74D819C96}"/>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4D8319FE-ED74-4945-A113-7E8E8C778A65}"/>
              </a:ext>
            </a:extLst>
          </p:cNvPr>
          <p:cNvSpPr>
            <a:spLocks noGrp="1"/>
          </p:cNvSpPr>
          <p:nvPr>
            <p:ph type="sldNum" sz="quarter" idx="12"/>
          </p:nvPr>
        </p:nvSpPr>
        <p:spPr/>
        <p:txBody>
          <a:bodyPr/>
          <a:lstStyle/>
          <a:p>
            <a:fld id="{818AAF6D-C965-4C03-8606-F3BFB416FAE4}" type="slidenum">
              <a:rPr lang="de-DE" smtClean="0"/>
              <a:t>‹Nr.›</a:t>
            </a:fld>
            <a:endParaRPr lang="de-DE"/>
          </a:p>
        </p:txBody>
      </p:sp>
      <p:pic>
        <p:nvPicPr>
          <p:cNvPr id="7" name="Picture 2" descr="CC0 icon">
            <a:hlinkClick r:id="rId2"/>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0"/>
            <a:ext cx="1091740" cy="3845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87929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F95CC221-D808-4B4B-9731-2D6476B5448A}"/>
              </a:ext>
            </a:extLst>
          </p:cNvPr>
          <p:cNvSpPr>
            <a:spLocks noGrp="1"/>
          </p:cNvSpPr>
          <p:nvPr>
            <p:ph type="title" orient="vert"/>
          </p:nvPr>
        </p:nvSpPr>
        <p:spPr>
          <a:xfrm>
            <a:off x="7088981" y="365125"/>
            <a:ext cx="2135981"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BFDC2EFA-645C-45AE-AC68-98685F43E461}"/>
              </a:ext>
            </a:extLst>
          </p:cNvPr>
          <p:cNvSpPr>
            <a:spLocks noGrp="1"/>
          </p:cNvSpPr>
          <p:nvPr>
            <p:ph type="body" orient="vert" idx="1"/>
          </p:nvPr>
        </p:nvSpPr>
        <p:spPr>
          <a:xfrm>
            <a:off x="681037" y="365125"/>
            <a:ext cx="6284119"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7A72E1FE-5D38-407F-AE0D-55ED33491E3B}"/>
              </a:ext>
            </a:extLst>
          </p:cNvPr>
          <p:cNvSpPr>
            <a:spLocks noGrp="1"/>
          </p:cNvSpPr>
          <p:nvPr>
            <p:ph type="dt" sz="half" idx="10"/>
          </p:nvPr>
        </p:nvSpPr>
        <p:spPr/>
        <p:txBody>
          <a:bodyPr/>
          <a:lstStyle/>
          <a:p>
            <a:fld id="{06B062D9-AFE4-4E4D-8543-FCFDE941AC0C}" type="datetime1">
              <a:rPr lang="en-GB" smtClean="0"/>
              <a:t>16/03/2020</a:t>
            </a:fld>
            <a:endParaRPr lang="de-DE"/>
          </a:p>
        </p:txBody>
      </p:sp>
      <p:sp>
        <p:nvSpPr>
          <p:cNvPr id="5" name="Fußzeilenplatzhalter 4">
            <a:extLst>
              <a:ext uri="{FF2B5EF4-FFF2-40B4-BE49-F238E27FC236}">
                <a16:creationId xmlns:a16="http://schemas.microsoft.com/office/drawing/2014/main" id="{B531AFF2-28C2-41A9-A971-45CB447BCA66}"/>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BD2D41BF-6DAD-4D04-BF9F-EBB655A4268C}"/>
              </a:ext>
            </a:extLst>
          </p:cNvPr>
          <p:cNvSpPr>
            <a:spLocks noGrp="1"/>
          </p:cNvSpPr>
          <p:nvPr>
            <p:ph type="sldNum" sz="quarter" idx="12"/>
          </p:nvPr>
        </p:nvSpPr>
        <p:spPr/>
        <p:txBody>
          <a:bodyPr/>
          <a:lstStyle/>
          <a:p>
            <a:fld id="{818AAF6D-C965-4C03-8606-F3BFB416FAE4}" type="slidenum">
              <a:rPr lang="de-DE" smtClean="0"/>
              <a:t>‹Nr.›</a:t>
            </a:fld>
            <a:endParaRPr lang="de-DE"/>
          </a:p>
        </p:txBody>
      </p:sp>
      <p:pic>
        <p:nvPicPr>
          <p:cNvPr id="7" name="Picture 2" descr="CC0 icon">
            <a:hlinkClick r:id="rId2"/>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0"/>
            <a:ext cx="1091740" cy="3845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316749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el und Inhalt">
    <p:spTree>
      <p:nvGrpSpPr>
        <p:cNvPr id="1" name=""/>
        <p:cNvGrpSpPr/>
        <p:nvPr/>
      </p:nvGrpSpPr>
      <p:grpSpPr>
        <a:xfrm>
          <a:off x="0" y="0"/>
          <a:ext cx="0" cy="0"/>
          <a:chOff x="0" y="0"/>
          <a:chExt cx="0" cy="0"/>
        </a:xfrm>
      </p:grpSpPr>
      <p:sp>
        <p:nvSpPr>
          <p:cNvPr id="7" name="Rectangle 6"/>
          <p:cNvSpPr/>
          <p:nvPr userDrawn="1"/>
        </p:nvSpPr>
        <p:spPr>
          <a:xfrm>
            <a:off x="0" y="0"/>
            <a:ext cx="9906000" cy="6858000"/>
          </a:xfrm>
          <a:prstGeom prst="rect">
            <a:avLst/>
          </a:prstGeom>
          <a:blipFill dpi="0" rotWithShape="1">
            <a:blip r:embed="rId2">
              <a:alphaModFix amt="25000"/>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el 1">
            <a:extLst>
              <a:ext uri="{FF2B5EF4-FFF2-40B4-BE49-F238E27FC236}">
                <a16:creationId xmlns:a16="http://schemas.microsoft.com/office/drawing/2014/main" id="{ADE98C1A-430C-46CD-93C7-ECB11D011F68}"/>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FE17B5A8-84E1-4C55-90D4-984E656EEA1F}"/>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9232F5DE-ACD0-467E-99CA-70759CB67461}"/>
              </a:ext>
            </a:extLst>
          </p:cNvPr>
          <p:cNvSpPr>
            <a:spLocks noGrp="1"/>
          </p:cNvSpPr>
          <p:nvPr>
            <p:ph type="dt" sz="half" idx="10"/>
          </p:nvPr>
        </p:nvSpPr>
        <p:spPr>
          <a:xfrm>
            <a:off x="3849272" y="6356351"/>
            <a:ext cx="2228850" cy="365125"/>
          </a:xfrm>
        </p:spPr>
        <p:txBody>
          <a:bodyPr/>
          <a:lstStyle>
            <a:lvl1pPr algn="ctr">
              <a:defRPr/>
            </a:lvl1pPr>
          </a:lstStyle>
          <a:p>
            <a:fld id="{1BCA2B99-EB83-4307-AE5D-428F45AFD4F4}" type="datetime1">
              <a:rPr lang="en-GB" smtClean="0"/>
              <a:pPr/>
              <a:t>16/03/2020</a:t>
            </a:fld>
            <a:endParaRPr lang="de-DE"/>
          </a:p>
        </p:txBody>
      </p:sp>
      <p:sp>
        <p:nvSpPr>
          <p:cNvPr id="6" name="Foliennummernplatzhalter 5">
            <a:extLst>
              <a:ext uri="{FF2B5EF4-FFF2-40B4-BE49-F238E27FC236}">
                <a16:creationId xmlns:a16="http://schemas.microsoft.com/office/drawing/2014/main" id="{4B60F4BA-E54A-4EED-9BEC-5757D3B89645}"/>
              </a:ext>
            </a:extLst>
          </p:cNvPr>
          <p:cNvSpPr>
            <a:spLocks noGrp="1"/>
          </p:cNvSpPr>
          <p:nvPr>
            <p:ph type="sldNum" sz="quarter" idx="12"/>
          </p:nvPr>
        </p:nvSpPr>
        <p:spPr/>
        <p:txBody>
          <a:bodyPr/>
          <a:lstStyle/>
          <a:p>
            <a:fld id="{818AAF6D-C965-4C03-8606-F3BFB416FAE4}" type="slidenum">
              <a:rPr lang="de-DE" smtClean="0"/>
              <a:t>‹Nr.›</a:t>
            </a:fld>
            <a:endParaRPr lang="de-DE"/>
          </a:p>
        </p:txBody>
      </p:sp>
      <p:pic>
        <p:nvPicPr>
          <p:cNvPr id="9" name="Picture 2">
            <a:hlinkClick r:id="rId3"/>
          </p:cNvPr>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9337183" y="6544982"/>
            <a:ext cx="568817" cy="31301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419604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DA5646E-C20F-4ACD-B0CA-982FFCD9A2A1}"/>
              </a:ext>
            </a:extLst>
          </p:cNvPr>
          <p:cNvSpPr>
            <a:spLocks noGrp="1"/>
          </p:cNvSpPr>
          <p:nvPr>
            <p:ph type="title"/>
          </p:nvPr>
        </p:nvSpPr>
        <p:spPr>
          <a:xfrm>
            <a:off x="675878" y="1709739"/>
            <a:ext cx="8543925"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EA63616A-10E7-4072-8B3D-48484F3A91F1}"/>
              </a:ext>
            </a:extLst>
          </p:cNvPr>
          <p:cNvSpPr>
            <a:spLocks noGrp="1"/>
          </p:cNvSpPr>
          <p:nvPr>
            <p:ph type="body" idx="1"/>
          </p:nvPr>
        </p:nvSpPr>
        <p:spPr>
          <a:xfrm>
            <a:off x="675878" y="4589464"/>
            <a:ext cx="8543925"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FEE58DDF-5264-468F-A37B-9E0B79DC6FAC}"/>
              </a:ext>
            </a:extLst>
          </p:cNvPr>
          <p:cNvSpPr>
            <a:spLocks noGrp="1"/>
          </p:cNvSpPr>
          <p:nvPr>
            <p:ph type="dt" sz="half" idx="10"/>
          </p:nvPr>
        </p:nvSpPr>
        <p:spPr/>
        <p:txBody>
          <a:bodyPr/>
          <a:lstStyle/>
          <a:p>
            <a:fld id="{C7977709-F10F-41F0-8D72-BC33B6BBD60D}" type="datetime1">
              <a:rPr lang="en-GB" smtClean="0"/>
              <a:t>16/03/2020</a:t>
            </a:fld>
            <a:endParaRPr lang="de-DE"/>
          </a:p>
        </p:txBody>
      </p:sp>
      <p:sp>
        <p:nvSpPr>
          <p:cNvPr id="5" name="Fußzeilenplatzhalter 4">
            <a:extLst>
              <a:ext uri="{FF2B5EF4-FFF2-40B4-BE49-F238E27FC236}">
                <a16:creationId xmlns:a16="http://schemas.microsoft.com/office/drawing/2014/main" id="{30DA3D29-1F59-42F1-A915-382D1CDB914D}"/>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A9502547-8FF6-41B5-BF8F-B0F15C7ED994}"/>
              </a:ext>
            </a:extLst>
          </p:cNvPr>
          <p:cNvSpPr>
            <a:spLocks noGrp="1"/>
          </p:cNvSpPr>
          <p:nvPr>
            <p:ph type="sldNum" sz="quarter" idx="12"/>
          </p:nvPr>
        </p:nvSpPr>
        <p:spPr/>
        <p:txBody>
          <a:bodyPr/>
          <a:lstStyle/>
          <a:p>
            <a:fld id="{818AAF6D-C965-4C03-8606-F3BFB416FAE4}" type="slidenum">
              <a:rPr lang="de-DE" smtClean="0"/>
              <a:t>‹Nr.›</a:t>
            </a:fld>
            <a:endParaRPr lang="de-DE"/>
          </a:p>
        </p:txBody>
      </p:sp>
      <p:pic>
        <p:nvPicPr>
          <p:cNvPr id="7" name="Picture 2" descr="CC0 icon">
            <a:hlinkClick r:id="rId2"/>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0"/>
            <a:ext cx="1091740" cy="3845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118241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8A993B4-F155-4868-8E00-AFFA9D2845DB}"/>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5CCC4563-9BF8-42AB-AA86-0AEC67E7F190}"/>
              </a:ext>
            </a:extLst>
          </p:cNvPr>
          <p:cNvSpPr>
            <a:spLocks noGrp="1"/>
          </p:cNvSpPr>
          <p:nvPr>
            <p:ph sz="half" idx="1"/>
          </p:nvPr>
        </p:nvSpPr>
        <p:spPr>
          <a:xfrm>
            <a:off x="681038" y="1825625"/>
            <a:ext cx="421005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CED124C9-28FE-4F01-AA23-BEEA7114EADF}"/>
              </a:ext>
            </a:extLst>
          </p:cNvPr>
          <p:cNvSpPr>
            <a:spLocks noGrp="1"/>
          </p:cNvSpPr>
          <p:nvPr>
            <p:ph sz="half" idx="2"/>
          </p:nvPr>
        </p:nvSpPr>
        <p:spPr>
          <a:xfrm>
            <a:off x="5014913" y="1825625"/>
            <a:ext cx="421005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AEF58A73-55BE-4572-BA28-2ADAE99D73FF}"/>
              </a:ext>
            </a:extLst>
          </p:cNvPr>
          <p:cNvSpPr>
            <a:spLocks noGrp="1"/>
          </p:cNvSpPr>
          <p:nvPr>
            <p:ph type="dt" sz="half" idx="10"/>
          </p:nvPr>
        </p:nvSpPr>
        <p:spPr/>
        <p:txBody>
          <a:bodyPr/>
          <a:lstStyle/>
          <a:p>
            <a:fld id="{4A5B424D-4AB8-435C-BB57-77D149B40BD9}" type="datetime1">
              <a:rPr lang="en-GB" smtClean="0"/>
              <a:t>16/03/2020</a:t>
            </a:fld>
            <a:endParaRPr lang="de-DE"/>
          </a:p>
        </p:txBody>
      </p:sp>
      <p:sp>
        <p:nvSpPr>
          <p:cNvPr id="6" name="Fußzeilenplatzhalter 5">
            <a:extLst>
              <a:ext uri="{FF2B5EF4-FFF2-40B4-BE49-F238E27FC236}">
                <a16:creationId xmlns:a16="http://schemas.microsoft.com/office/drawing/2014/main" id="{806AE9C2-3297-478F-8263-9F34B86F4DCB}"/>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6D1138F7-655A-4DB6-8E45-A1D44BBA3273}"/>
              </a:ext>
            </a:extLst>
          </p:cNvPr>
          <p:cNvSpPr>
            <a:spLocks noGrp="1"/>
          </p:cNvSpPr>
          <p:nvPr>
            <p:ph type="sldNum" sz="quarter" idx="12"/>
          </p:nvPr>
        </p:nvSpPr>
        <p:spPr/>
        <p:txBody>
          <a:bodyPr/>
          <a:lstStyle/>
          <a:p>
            <a:fld id="{818AAF6D-C965-4C03-8606-F3BFB416FAE4}" type="slidenum">
              <a:rPr lang="de-DE" smtClean="0"/>
              <a:t>‹Nr.›</a:t>
            </a:fld>
            <a:endParaRPr lang="de-DE"/>
          </a:p>
        </p:txBody>
      </p:sp>
      <p:pic>
        <p:nvPicPr>
          <p:cNvPr id="8" name="Picture 2" descr="CC0 icon">
            <a:hlinkClick r:id="rId2"/>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0"/>
            <a:ext cx="1091740" cy="3845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970534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54490E3-D4BF-4D24-809F-24C730BB0451}"/>
              </a:ext>
            </a:extLst>
          </p:cNvPr>
          <p:cNvSpPr>
            <a:spLocks noGrp="1"/>
          </p:cNvSpPr>
          <p:nvPr>
            <p:ph type="title"/>
          </p:nvPr>
        </p:nvSpPr>
        <p:spPr>
          <a:xfrm>
            <a:off x="682328" y="365126"/>
            <a:ext cx="8543925"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ECD3446A-DF39-4554-BB62-3F98FB4CC17D}"/>
              </a:ext>
            </a:extLst>
          </p:cNvPr>
          <p:cNvSpPr>
            <a:spLocks noGrp="1"/>
          </p:cNvSpPr>
          <p:nvPr>
            <p:ph type="body" idx="1"/>
          </p:nvPr>
        </p:nvSpPr>
        <p:spPr>
          <a:xfrm>
            <a:off x="682328"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EB3A7494-C57D-4355-AF10-1B3FE1C2A0B1}"/>
              </a:ext>
            </a:extLst>
          </p:cNvPr>
          <p:cNvSpPr>
            <a:spLocks noGrp="1"/>
          </p:cNvSpPr>
          <p:nvPr>
            <p:ph sz="half" idx="2"/>
          </p:nvPr>
        </p:nvSpPr>
        <p:spPr>
          <a:xfrm>
            <a:off x="682328" y="2505075"/>
            <a:ext cx="4190702"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BB655678-F0FE-442A-BA61-182EA7173581}"/>
              </a:ext>
            </a:extLst>
          </p:cNvPr>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18EA7B09-B66F-4B7D-BC6A-A3C732D95C38}"/>
              </a:ext>
            </a:extLst>
          </p:cNvPr>
          <p:cNvSpPr>
            <a:spLocks noGrp="1"/>
          </p:cNvSpPr>
          <p:nvPr>
            <p:ph sz="quarter" idx="4"/>
          </p:nvPr>
        </p:nvSpPr>
        <p:spPr>
          <a:xfrm>
            <a:off x="5014913" y="2505075"/>
            <a:ext cx="4211340"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C9E3500E-9544-41EE-9820-4193C1521BFE}"/>
              </a:ext>
            </a:extLst>
          </p:cNvPr>
          <p:cNvSpPr>
            <a:spLocks noGrp="1"/>
          </p:cNvSpPr>
          <p:nvPr>
            <p:ph type="dt" sz="half" idx="10"/>
          </p:nvPr>
        </p:nvSpPr>
        <p:spPr/>
        <p:txBody>
          <a:bodyPr/>
          <a:lstStyle/>
          <a:p>
            <a:fld id="{020376A8-06C7-4F26-B116-5F53327E5FF9}" type="datetime1">
              <a:rPr lang="en-GB" smtClean="0"/>
              <a:t>16/03/2020</a:t>
            </a:fld>
            <a:endParaRPr lang="de-DE"/>
          </a:p>
        </p:txBody>
      </p:sp>
      <p:sp>
        <p:nvSpPr>
          <p:cNvPr id="8" name="Fußzeilenplatzhalter 7">
            <a:extLst>
              <a:ext uri="{FF2B5EF4-FFF2-40B4-BE49-F238E27FC236}">
                <a16:creationId xmlns:a16="http://schemas.microsoft.com/office/drawing/2014/main" id="{9FD08BE1-6630-4114-A7F7-193CBE8CE006}"/>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ED5895BC-43FB-4F86-B6C9-9D47706A22ED}"/>
              </a:ext>
            </a:extLst>
          </p:cNvPr>
          <p:cNvSpPr>
            <a:spLocks noGrp="1"/>
          </p:cNvSpPr>
          <p:nvPr>
            <p:ph type="sldNum" sz="quarter" idx="12"/>
          </p:nvPr>
        </p:nvSpPr>
        <p:spPr/>
        <p:txBody>
          <a:bodyPr/>
          <a:lstStyle/>
          <a:p>
            <a:fld id="{818AAF6D-C965-4C03-8606-F3BFB416FAE4}" type="slidenum">
              <a:rPr lang="de-DE" smtClean="0"/>
              <a:t>‹Nr.›</a:t>
            </a:fld>
            <a:endParaRPr lang="de-DE"/>
          </a:p>
        </p:txBody>
      </p:sp>
      <p:pic>
        <p:nvPicPr>
          <p:cNvPr id="10" name="Picture 2" descr="CC0 icon">
            <a:hlinkClick r:id="rId2"/>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0"/>
            <a:ext cx="1091740" cy="3845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278904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928DB54-E56E-446D-BA80-9F1B4D51C544}"/>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0CF71826-C5FA-4934-BFD0-53866C78FAAA}"/>
              </a:ext>
            </a:extLst>
          </p:cNvPr>
          <p:cNvSpPr>
            <a:spLocks noGrp="1"/>
          </p:cNvSpPr>
          <p:nvPr>
            <p:ph type="dt" sz="half" idx="10"/>
          </p:nvPr>
        </p:nvSpPr>
        <p:spPr/>
        <p:txBody>
          <a:bodyPr/>
          <a:lstStyle/>
          <a:p>
            <a:fld id="{460D3B68-5BEB-4F23-961C-64E2B0369A00}" type="datetime1">
              <a:rPr lang="en-GB" smtClean="0"/>
              <a:t>16/03/2020</a:t>
            </a:fld>
            <a:endParaRPr lang="de-DE"/>
          </a:p>
        </p:txBody>
      </p:sp>
      <p:sp>
        <p:nvSpPr>
          <p:cNvPr id="4" name="Fußzeilenplatzhalter 3">
            <a:extLst>
              <a:ext uri="{FF2B5EF4-FFF2-40B4-BE49-F238E27FC236}">
                <a16:creationId xmlns:a16="http://schemas.microsoft.com/office/drawing/2014/main" id="{00A3CBD4-BC08-4602-B448-1B6C4BF8B347}"/>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910F7E8F-D5EB-4266-846E-AFEF2A8CDECC}"/>
              </a:ext>
            </a:extLst>
          </p:cNvPr>
          <p:cNvSpPr>
            <a:spLocks noGrp="1"/>
          </p:cNvSpPr>
          <p:nvPr>
            <p:ph type="sldNum" sz="quarter" idx="12"/>
          </p:nvPr>
        </p:nvSpPr>
        <p:spPr/>
        <p:txBody>
          <a:bodyPr/>
          <a:lstStyle/>
          <a:p>
            <a:fld id="{818AAF6D-C965-4C03-8606-F3BFB416FAE4}" type="slidenum">
              <a:rPr lang="de-DE" smtClean="0"/>
              <a:t>‹Nr.›</a:t>
            </a:fld>
            <a:endParaRPr lang="de-DE"/>
          </a:p>
        </p:txBody>
      </p:sp>
      <p:pic>
        <p:nvPicPr>
          <p:cNvPr id="6" name="Picture 2" descr="CC0 icon">
            <a:hlinkClick r:id="rId2"/>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0"/>
            <a:ext cx="1091740" cy="3845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041895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5" name="Rectangle 4"/>
          <p:cNvSpPr/>
          <p:nvPr userDrawn="1"/>
        </p:nvSpPr>
        <p:spPr>
          <a:xfrm>
            <a:off x="0" y="0"/>
            <a:ext cx="9906000" cy="6858000"/>
          </a:xfrm>
          <a:prstGeom prst="rect">
            <a:avLst/>
          </a:prstGeom>
          <a:blipFill dpi="0" rotWithShape="1">
            <a:blip r:embed="rId2">
              <a:alphaModFix amt="25000"/>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Foliennummernplatzhalter 6">
            <a:extLst>
              <a:ext uri="{FF2B5EF4-FFF2-40B4-BE49-F238E27FC236}">
                <a16:creationId xmlns:a16="http://schemas.microsoft.com/office/drawing/2014/main" id="{BAA71073-A112-4813-99D3-B7116CF3877A}"/>
              </a:ext>
            </a:extLst>
          </p:cNvPr>
          <p:cNvSpPr>
            <a:spLocks noGrp="1"/>
          </p:cNvSpPr>
          <p:nvPr>
            <p:ph type="sldNum" sz="quarter" idx="12"/>
          </p:nvPr>
        </p:nvSpPr>
        <p:spPr>
          <a:xfrm>
            <a:off x="6854444" y="6356351"/>
            <a:ext cx="2228850" cy="365125"/>
          </a:xfrm>
        </p:spPr>
        <p:txBody>
          <a:bodyPr/>
          <a:lstStyle/>
          <a:p>
            <a:fld id="{818AAF6D-C965-4C03-8606-F3BFB416FAE4}" type="slidenum">
              <a:rPr lang="de-DE" smtClean="0"/>
              <a:t>‹Nr.›</a:t>
            </a:fld>
            <a:endParaRPr lang="de-DE"/>
          </a:p>
        </p:txBody>
      </p:sp>
      <p:pic>
        <p:nvPicPr>
          <p:cNvPr id="6" name="Picture 2">
            <a:hlinkClick r:id="rId3"/>
          </p:cNvPr>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9120389" y="6425682"/>
            <a:ext cx="785611" cy="43231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074477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EF72F3F-0FA9-4F0B-AF46-C7AF50C9E6A3}"/>
              </a:ext>
            </a:extLst>
          </p:cNvPr>
          <p:cNvSpPr>
            <a:spLocks noGrp="1"/>
          </p:cNvSpPr>
          <p:nvPr>
            <p:ph type="title"/>
          </p:nvPr>
        </p:nvSpPr>
        <p:spPr>
          <a:xfrm>
            <a:off x="682328" y="457200"/>
            <a:ext cx="3194943"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0A191AE4-6F65-41B3-9F8F-996AA6DD9C77}"/>
              </a:ext>
            </a:extLst>
          </p:cNvPr>
          <p:cNvSpPr>
            <a:spLocks noGrp="1"/>
          </p:cNvSpPr>
          <p:nvPr>
            <p:ph idx="1"/>
          </p:nvPr>
        </p:nvSpPr>
        <p:spPr>
          <a:xfrm>
            <a:off x="4211340" y="987426"/>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980C7416-1BF1-419C-929C-9FDE0417ECEF}"/>
              </a:ext>
            </a:extLst>
          </p:cNvPr>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FAFAF083-5BB4-4FB6-8E3C-4C4F8043CEF5}"/>
              </a:ext>
            </a:extLst>
          </p:cNvPr>
          <p:cNvSpPr>
            <a:spLocks noGrp="1"/>
          </p:cNvSpPr>
          <p:nvPr>
            <p:ph type="dt" sz="half" idx="10"/>
          </p:nvPr>
        </p:nvSpPr>
        <p:spPr/>
        <p:txBody>
          <a:bodyPr/>
          <a:lstStyle/>
          <a:p>
            <a:fld id="{27238A19-D2A1-4617-A244-0EC8A0285D51}" type="datetime1">
              <a:rPr lang="en-GB" smtClean="0"/>
              <a:t>16/03/2020</a:t>
            </a:fld>
            <a:endParaRPr lang="de-DE"/>
          </a:p>
        </p:txBody>
      </p:sp>
      <p:sp>
        <p:nvSpPr>
          <p:cNvPr id="6" name="Fußzeilenplatzhalter 5">
            <a:extLst>
              <a:ext uri="{FF2B5EF4-FFF2-40B4-BE49-F238E27FC236}">
                <a16:creationId xmlns:a16="http://schemas.microsoft.com/office/drawing/2014/main" id="{5750D8FE-3E86-4DF4-81B8-40AB2B766B83}"/>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BAA71073-A112-4813-99D3-B7116CF3877A}"/>
              </a:ext>
            </a:extLst>
          </p:cNvPr>
          <p:cNvSpPr>
            <a:spLocks noGrp="1"/>
          </p:cNvSpPr>
          <p:nvPr>
            <p:ph type="sldNum" sz="quarter" idx="12"/>
          </p:nvPr>
        </p:nvSpPr>
        <p:spPr/>
        <p:txBody>
          <a:bodyPr/>
          <a:lstStyle/>
          <a:p>
            <a:fld id="{818AAF6D-C965-4C03-8606-F3BFB416FAE4}" type="slidenum">
              <a:rPr lang="de-DE" smtClean="0"/>
              <a:t>‹Nr.›</a:t>
            </a:fld>
            <a:endParaRPr lang="de-DE"/>
          </a:p>
        </p:txBody>
      </p:sp>
      <p:pic>
        <p:nvPicPr>
          <p:cNvPr id="8" name="Picture 2" descr="CC0 icon">
            <a:hlinkClick r:id="rId2"/>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0"/>
            <a:ext cx="1091740" cy="3845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227363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9246F66-A9E5-475C-8392-C4944D5E7578}"/>
              </a:ext>
            </a:extLst>
          </p:cNvPr>
          <p:cNvSpPr>
            <a:spLocks noGrp="1"/>
          </p:cNvSpPr>
          <p:nvPr>
            <p:ph type="title"/>
          </p:nvPr>
        </p:nvSpPr>
        <p:spPr>
          <a:xfrm>
            <a:off x="682328" y="457200"/>
            <a:ext cx="3194943"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BAEEECB4-B124-4320-AD8C-49D9B137697C}"/>
              </a:ext>
            </a:extLst>
          </p:cNvPr>
          <p:cNvSpPr>
            <a:spLocks noGrp="1"/>
          </p:cNvSpPr>
          <p:nvPr>
            <p:ph type="pic" idx="1"/>
          </p:nvPr>
        </p:nvSpPr>
        <p:spPr>
          <a:xfrm>
            <a:off x="4211340" y="987426"/>
            <a:ext cx="5014913"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3755DD63-E4A4-4E12-B4B9-0E5547C58E35}"/>
              </a:ext>
            </a:extLst>
          </p:cNvPr>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A18AD1BF-A6BC-4123-B1F9-0EC0C8C95EB0}"/>
              </a:ext>
            </a:extLst>
          </p:cNvPr>
          <p:cNvSpPr>
            <a:spLocks noGrp="1"/>
          </p:cNvSpPr>
          <p:nvPr>
            <p:ph type="dt" sz="half" idx="10"/>
          </p:nvPr>
        </p:nvSpPr>
        <p:spPr/>
        <p:txBody>
          <a:bodyPr/>
          <a:lstStyle/>
          <a:p>
            <a:fld id="{91F3EC0C-1A5F-4807-BAF5-6A2E9278D234}" type="datetime1">
              <a:rPr lang="en-GB" smtClean="0"/>
              <a:t>16/03/2020</a:t>
            </a:fld>
            <a:endParaRPr lang="de-DE"/>
          </a:p>
        </p:txBody>
      </p:sp>
      <p:sp>
        <p:nvSpPr>
          <p:cNvPr id="6" name="Fußzeilenplatzhalter 5">
            <a:extLst>
              <a:ext uri="{FF2B5EF4-FFF2-40B4-BE49-F238E27FC236}">
                <a16:creationId xmlns:a16="http://schemas.microsoft.com/office/drawing/2014/main" id="{1E975D92-6F92-4D4C-B0AB-CEB1A66C56CB}"/>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856893B3-EF74-4D40-B28F-82B96D17EB90}"/>
              </a:ext>
            </a:extLst>
          </p:cNvPr>
          <p:cNvSpPr>
            <a:spLocks noGrp="1"/>
          </p:cNvSpPr>
          <p:nvPr>
            <p:ph type="sldNum" sz="quarter" idx="12"/>
          </p:nvPr>
        </p:nvSpPr>
        <p:spPr/>
        <p:txBody>
          <a:bodyPr/>
          <a:lstStyle/>
          <a:p>
            <a:fld id="{818AAF6D-C965-4C03-8606-F3BFB416FAE4}" type="slidenum">
              <a:rPr lang="de-DE" smtClean="0"/>
              <a:t>‹Nr.›</a:t>
            </a:fld>
            <a:endParaRPr lang="de-DE"/>
          </a:p>
        </p:txBody>
      </p:sp>
      <p:pic>
        <p:nvPicPr>
          <p:cNvPr id="8" name="Picture 2" descr="CC0 icon">
            <a:hlinkClick r:id="rId2"/>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0"/>
            <a:ext cx="1091740" cy="3845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212332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hyperlink" Target="https://en.wikipedia.org/wiki/File:CC0_button.svg" TargetMode="Externa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7615470A-62F4-49BC-80AF-178543F4FB1C}"/>
              </a:ext>
            </a:extLst>
          </p:cNvPr>
          <p:cNvSpPr>
            <a:spLocks noGrp="1"/>
          </p:cNvSpPr>
          <p:nvPr>
            <p:ph type="title"/>
          </p:nvPr>
        </p:nvSpPr>
        <p:spPr>
          <a:xfrm>
            <a:off x="681038" y="365126"/>
            <a:ext cx="8543925"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9C4E49CF-F5D2-42E2-BB77-8C97AEBF3680}"/>
              </a:ext>
            </a:extLst>
          </p:cNvPr>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F0354E6B-0561-4B7B-BDBB-70FA66A85CF4}"/>
              </a:ext>
            </a:extLst>
          </p:cNvPr>
          <p:cNvSpPr>
            <a:spLocks noGrp="1"/>
          </p:cNvSpPr>
          <p:nvPr>
            <p:ph type="dt" sz="half" idx="2"/>
          </p:nvPr>
        </p:nvSpPr>
        <p:spPr>
          <a:xfrm>
            <a:off x="681038" y="6356351"/>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606452-3C3E-4A84-8FDA-9F0FC3DEFD4B}" type="datetime1">
              <a:rPr lang="en-GB" smtClean="0"/>
              <a:t>16/03/2020</a:t>
            </a:fld>
            <a:endParaRPr lang="de-DE"/>
          </a:p>
        </p:txBody>
      </p:sp>
      <p:sp>
        <p:nvSpPr>
          <p:cNvPr id="5" name="Fußzeilenplatzhalter 4">
            <a:extLst>
              <a:ext uri="{FF2B5EF4-FFF2-40B4-BE49-F238E27FC236}">
                <a16:creationId xmlns:a16="http://schemas.microsoft.com/office/drawing/2014/main" id="{FCB1ABBC-4373-4C0F-A91D-977ED500A96E}"/>
              </a:ext>
            </a:extLst>
          </p:cNvPr>
          <p:cNvSpPr>
            <a:spLocks noGrp="1"/>
          </p:cNvSpPr>
          <p:nvPr>
            <p:ph type="ftr" sz="quarter" idx="3"/>
          </p:nvPr>
        </p:nvSpPr>
        <p:spPr>
          <a:xfrm>
            <a:off x="3281363" y="6356351"/>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94C7AF52-5BC5-4BCA-8EA7-7AE21243FD89}"/>
              </a:ext>
            </a:extLst>
          </p:cNvPr>
          <p:cNvSpPr>
            <a:spLocks noGrp="1"/>
          </p:cNvSpPr>
          <p:nvPr>
            <p:ph type="sldNum" sz="quarter" idx="4"/>
          </p:nvPr>
        </p:nvSpPr>
        <p:spPr>
          <a:xfrm>
            <a:off x="6996113" y="6356351"/>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8AAF6D-C965-4C03-8606-F3BFB416FAE4}" type="slidenum">
              <a:rPr lang="de-DE" smtClean="0"/>
              <a:t>‹Nr.›</a:t>
            </a:fld>
            <a:endParaRPr lang="de-DE"/>
          </a:p>
        </p:txBody>
      </p:sp>
      <p:pic>
        <p:nvPicPr>
          <p:cNvPr id="7" name="Picture 2" descr="CC0 icon">
            <a:hlinkClick r:id="rId13"/>
          </p:cNvPr>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0" y="0"/>
            <a:ext cx="1091740" cy="3845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858652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sourceforge.net/projects/entov-hvm/" TargetMode="External"/><Relationship Id="rId3" Type="http://schemas.openxmlformats.org/officeDocument/2006/relationships/hyperlink" Target="https://open-european-innovation-network.blogspot.com/" TargetMode="External"/><Relationship Id="rId7" Type="http://schemas.openxmlformats.org/officeDocument/2006/relationships/hyperlink" Target="https://www.researchgate.net/project/Open-European-Network-for-Enterprise-Innovation-in-High-Value-Manufacturing-ENTOV-HVM" TargetMode="External"/><Relationship Id="rId2" Type="http://schemas.openxmlformats.org/officeDocument/2006/relationships/hyperlink" Target="http://www.innovation-web.eu/" TargetMode="External"/><Relationship Id="rId1" Type="http://schemas.openxmlformats.org/officeDocument/2006/relationships/slideLayout" Target="../slideLayouts/slideLayout1.xml"/><Relationship Id="rId6" Type="http://schemas.openxmlformats.org/officeDocument/2006/relationships/hyperlink" Target="https://www.linkedin.com/company/entov" TargetMode="External"/><Relationship Id="rId11" Type="http://schemas.openxmlformats.org/officeDocument/2006/relationships/image" Target="../media/image6.jpeg"/><Relationship Id="rId5" Type="http://schemas.openxmlformats.org/officeDocument/2006/relationships/hyperlink" Target="https://www.linkedin.com/groups/8779542/" TargetMode="External"/><Relationship Id="rId10" Type="http://schemas.openxmlformats.org/officeDocument/2006/relationships/image" Target="../media/image5.png"/><Relationship Id="rId4" Type="http://schemas.openxmlformats.org/officeDocument/2006/relationships/hyperlink" Target="https://www.facebook.com/groups/2014779865300180/" TargetMode="External"/><Relationship Id="rId9" Type="http://schemas.openxmlformats.org/officeDocument/2006/relationships/image" Target="../media/image4.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open-european-innovation-network.blogspot.com/2020/01/the-narrative-for-generic-diffusion-of.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hyperlink" Target="https://open-european-innovation-network.blogspot.com/2019/06/exploring-third-innovation-web-market.html" TargetMode="External"/><Relationship Id="rId3" Type="http://schemas.openxmlformats.org/officeDocument/2006/relationships/hyperlink" Target="https://open-european-innovation-network.blogspot.com/" TargetMode="External"/><Relationship Id="rId7" Type="http://schemas.openxmlformats.org/officeDocument/2006/relationships/hyperlink" Target="https://open-european-innovation-network.blogspot.com/2019/06/exploring-second-innovation-web.html" TargetMode="External"/><Relationship Id="rId12" Type="http://schemas.openxmlformats.org/officeDocument/2006/relationships/hyperlink" Target="https://www.linkedin.com/groups/8779542/" TargetMode="External"/><Relationship Id="rId2" Type="http://schemas.openxmlformats.org/officeDocument/2006/relationships/hyperlink" Target="https://sourceforge.net/projects/entov-hvm/" TargetMode="External"/><Relationship Id="rId1" Type="http://schemas.openxmlformats.org/officeDocument/2006/relationships/slideLayout" Target="../slideLayouts/slideLayout2.xml"/><Relationship Id="rId6" Type="http://schemas.openxmlformats.org/officeDocument/2006/relationships/hyperlink" Target="https://open-european-innovation-network.blogspot.com/2019/06/exploring-first-innovation-web-research.html" TargetMode="External"/><Relationship Id="rId11" Type="http://schemas.openxmlformats.org/officeDocument/2006/relationships/hyperlink" Target="https://www.innovation-web.eu/" TargetMode="External"/><Relationship Id="rId5" Type="http://schemas.openxmlformats.org/officeDocument/2006/relationships/hyperlink" Target="https://open-european-innovation-network.blogspot.com/2020/01/the-narrative-for-generic-diffusion-of.html" TargetMode="External"/><Relationship Id="rId10" Type="http://schemas.openxmlformats.org/officeDocument/2006/relationships/hyperlink" Target="https://open-european-innovation-network.blogspot.com/2019/11/adi-hvm-one-page-overview-living.html" TargetMode="External"/><Relationship Id="rId4" Type="http://schemas.openxmlformats.org/officeDocument/2006/relationships/hyperlink" Target="https://open-european-innovation-network.blogspot.com/2019/12/the-living-systems-molecule.html" TargetMode="External"/><Relationship Id="rId9" Type="http://schemas.openxmlformats.org/officeDocument/2006/relationships/hyperlink" Target="https://open-european-innovation-network.blogspot.com/2019/06/exploring-fourth-innovation-web.html"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innovation-web.eu/adi-hvm-detailed_project_description_ka_2020_en-20200222-final" TargetMode="External"/><Relationship Id="rId2" Type="http://schemas.openxmlformats.org/officeDocument/2006/relationships/hyperlink" Target="https://innovation-web.eu/oc-2019-1-23678_fullproposal_proposerfinal20190828"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166473" y="4513822"/>
            <a:ext cx="5627578" cy="473573"/>
          </a:xfrm>
        </p:spPr>
        <p:txBody>
          <a:bodyPr>
            <a:noAutofit/>
          </a:bodyPr>
          <a:lstStyle/>
          <a:p>
            <a:r>
              <a:rPr lang="en-GB" sz="1000" dirty="0"/>
              <a:t>Lead Proposal Author: Dr. Oliver Schwabe, Principal Web Weaver, Open European Network for </a:t>
            </a:r>
            <a:r>
              <a:rPr lang="en-GB" sz="1000" dirty="0" err="1"/>
              <a:t>ENTerprise</a:t>
            </a:r>
            <a:r>
              <a:rPr lang="en-GB" sz="1000" dirty="0"/>
              <a:t> </a:t>
            </a:r>
            <a:r>
              <a:rPr lang="en-GB" sz="1000" dirty="0" err="1"/>
              <a:t>InnOVation</a:t>
            </a:r>
            <a:r>
              <a:rPr lang="en-GB" sz="1000" dirty="0"/>
              <a:t> in High Value Manufacturing (ENTOV-HVM) on behalf of the University of </a:t>
            </a:r>
            <a:r>
              <a:rPr lang="en-GB" sz="1000" dirty="0" err="1"/>
              <a:t>Padova</a:t>
            </a:r>
            <a:r>
              <a:rPr lang="en-GB" sz="1000" dirty="0"/>
              <a:t>, oliver.schwabe@innovation-web.eu.   Tel.: ++ 49 (0) 170 9053671</a:t>
            </a:r>
          </a:p>
        </p:txBody>
      </p:sp>
      <p:sp>
        <p:nvSpPr>
          <p:cNvPr id="2" name="Rectangle 1"/>
          <p:cNvSpPr/>
          <p:nvPr/>
        </p:nvSpPr>
        <p:spPr>
          <a:xfrm>
            <a:off x="839337" y="5105641"/>
            <a:ext cx="8281851" cy="1384995"/>
          </a:xfrm>
          <a:prstGeom prst="rect">
            <a:avLst/>
          </a:prstGeom>
        </p:spPr>
        <p:txBody>
          <a:bodyPr wrap="square">
            <a:spAutoFit/>
          </a:bodyPr>
          <a:lstStyle/>
          <a:p>
            <a:pPr algn="ctr"/>
            <a:r>
              <a:rPr lang="en-GB" sz="1050" dirty="0"/>
              <a:t>Website: </a:t>
            </a:r>
            <a:r>
              <a:rPr lang="en-GB" sz="1050" dirty="0">
                <a:hlinkClick r:id="rId2"/>
              </a:rPr>
              <a:t>www.innovation-web.eu</a:t>
            </a:r>
            <a:endParaRPr lang="en-GB" sz="1050" dirty="0"/>
          </a:p>
          <a:p>
            <a:pPr algn="ctr"/>
            <a:r>
              <a:rPr lang="en-GB" sz="1050" dirty="0"/>
              <a:t>Blog: </a:t>
            </a:r>
            <a:r>
              <a:rPr lang="en-US" sz="1050" dirty="0">
                <a:hlinkClick r:id="rId3"/>
              </a:rPr>
              <a:t>https://open-european-innovation-network.blogspot.com/</a:t>
            </a:r>
            <a:endParaRPr lang="en-US" sz="1050" dirty="0"/>
          </a:p>
          <a:p>
            <a:pPr algn="ctr"/>
            <a:r>
              <a:rPr lang="en-US" sz="1050" dirty="0"/>
              <a:t>Facebook: </a:t>
            </a:r>
            <a:r>
              <a:rPr lang="en-US" sz="1050" dirty="0">
                <a:hlinkClick r:id="rId4"/>
              </a:rPr>
              <a:t>https://www.facebook.com/groups/2014779865300180/</a:t>
            </a:r>
            <a:endParaRPr lang="en-GB" sz="1050" dirty="0"/>
          </a:p>
          <a:p>
            <a:pPr algn="ctr"/>
            <a:r>
              <a:rPr lang="en-GB" sz="1050" dirty="0"/>
              <a:t>LinkedIn Group: </a:t>
            </a:r>
            <a:r>
              <a:rPr lang="en-GB" sz="1050" dirty="0">
                <a:hlinkClick r:id="rId5"/>
              </a:rPr>
              <a:t>https://www.linkedin.com/groups/8779542/</a:t>
            </a:r>
            <a:r>
              <a:rPr lang="en-GB" sz="1050" dirty="0"/>
              <a:t> </a:t>
            </a:r>
          </a:p>
          <a:p>
            <a:pPr algn="ctr"/>
            <a:r>
              <a:rPr lang="en-GB" sz="1050" dirty="0"/>
              <a:t>LinkedIn Company Page: </a:t>
            </a:r>
            <a:r>
              <a:rPr lang="en-GB" sz="1050" dirty="0">
                <a:hlinkClick r:id="rId6"/>
              </a:rPr>
              <a:t>https://www.linkedin.com/company/entov</a:t>
            </a:r>
            <a:endParaRPr lang="en-GB" sz="1050" dirty="0"/>
          </a:p>
          <a:p>
            <a:pPr algn="ctr"/>
            <a:r>
              <a:rPr lang="en-GB" sz="1050" dirty="0"/>
              <a:t>Researchgate: </a:t>
            </a:r>
            <a:r>
              <a:rPr lang="en-GB" sz="1050" dirty="0">
                <a:hlinkClick r:id="rId7"/>
              </a:rPr>
              <a:t>https://www.researchgate.net/project/Open-European-Network-for-Enterprise-Innovation-in-High-Value-Manufacturing-ENTOV-HVM</a:t>
            </a:r>
            <a:endParaRPr lang="en-GB" sz="1050" dirty="0"/>
          </a:p>
          <a:p>
            <a:pPr algn="ctr"/>
            <a:r>
              <a:rPr lang="en-GB" sz="1050" dirty="0" err="1"/>
              <a:t>Sourceforge</a:t>
            </a:r>
            <a:r>
              <a:rPr lang="en-GB" sz="1050" dirty="0"/>
              <a:t>: </a:t>
            </a:r>
            <a:r>
              <a:rPr lang="en-GB" sz="1050" dirty="0">
                <a:hlinkClick r:id="rId8"/>
              </a:rPr>
              <a:t>https://sourceforge.net/projects/entov-hvm/</a:t>
            </a:r>
            <a:r>
              <a:rPr lang="en-GB" sz="1050" dirty="0"/>
              <a:t> </a:t>
            </a:r>
          </a:p>
          <a:p>
            <a:pPr algn="ctr"/>
            <a:r>
              <a:rPr lang="en-GB" sz="1050" dirty="0"/>
              <a:t>Twitter: @</a:t>
            </a:r>
            <a:r>
              <a:rPr lang="en-GB" sz="1050" dirty="0" err="1"/>
              <a:t>owschwabe</a:t>
            </a:r>
            <a:r>
              <a:rPr lang="en-GB" sz="1050" dirty="0"/>
              <a:t> (#</a:t>
            </a:r>
            <a:r>
              <a:rPr lang="en-GB" sz="1050" dirty="0" err="1"/>
              <a:t>innovationweb</a:t>
            </a:r>
            <a:r>
              <a:rPr lang="en-GB" sz="1050" dirty="0"/>
              <a:t>)</a:t>
            </a:r>
          </a:p>
        </p:txBody>
      </p:sp>
      <p:sp>
        <p:nvSpPr>
          <p:cNvPr id="6" name="Date Placeholder 5"/>
          <p:cNvSpPr>
            <a:spLocks noGrp="1"/>
          </p:cNvSpPr>
          <p:nvPr>
            <p:ph type="dt" sz="half" idx="10"/>
          </p:nvPr>
        </p:nvSpPr>
        <p:spPr>
          <a:xfrm>
            <a:off x="3865837" y="6486981"/>
            <a:ext cx="2228850" cy="365125"/>
          </a:xfrm>
        </p:spPr>
        <p:txBody>
          <a:bodyPr/>
          <a:lstStyle/>
          <a:p>
            <a:pPr algn="ctr"/>
            <a:fld id="{9500D164-3CF8-4B8F-B723-95A9C90D2292}" type="datetime1">
              <a:rPr lang="en-GB" smtClean="0"/>
              <a:pPr algn="ctr"/>
              <a:t>16/03/2020</a:t>
            </a:fld>
            <a:endParaRPr lang="de-DE" dirty="0"/>
          </a:p>
        </p:txBody>
      </p:sp>
      <p:sp>
        <p:nvSpPr>
          <p:cNvPr id="8" name="Slide Number Placeholder 7"/>
          <p:cNvSpPr>
            <a:spLocks noGrp="1"/>
          </p:cNvSpPr>
          <p:nvPr>
            <p:ph type="sldNum" sz="quarter" idx="12"/>
          </p:nvPr>
        </p:nvSpPr>
        <p:spPr>
          <a:xfrm>
            <a:off x="3865837" y="6473918"/>
            <a:ext cx="2228850" cy="365125"/>
          </a:xfrm>
        </p:spPr>
        <p:txBody>
          <a:bodyPr/>
          <a:lstStyle/>
          <a:p>
            <a:fld id="{818AAF6D-C965-4C03-8606-F3BFB416FAE4}" type="slidenum">
              <a:rPr lang="de-DE" smtClean="0"/>
              <a:t>1</a:t>
            </a:fld>
            <a:endParaRPr lang="de-DE" dirty="0"/>
          </a:p>
        </p:txBody>
      </p:sp>
      <p:sp>
        <p:nvSpPr>
          <p:cNvPr id="12" name="Title 11"/>
          <p:cNvSpPr>
            <a:spLocks noGrp="1"/>
          </p:cNvSpPr>
          <p:nvPr>
            <p:ph type="ctrTitle"/>
          </p:nvPr>
        </p:nvSpPr>
        <p:spPr>
          <a:xfrm>
            <a:off x="1265512" y="1998119"/>
            <a:ext cx="7429500" cy="2447607"/>
          </a:xfrm>
        </p:spPr>
        <p:txBody>
          <a:bodyPr>
            <a:noAutofit/>
          </a:bodyPr>
          <a:lstStyle/>
          <a:p>
            <a:pPr lvl="0" fontAlgn="base">
              <a:lnSpc>
                <a:spcPct val="100000"/>
              </a:lnSpc>
              <a:spcAft>
                <a:spcPct val="0"/>
              </a:spcAft>
            </a:pPr>
            <a:r>
              <a:rPr lang="en-GB" altLang="en-US" sz="2000" b="1" dirty="0">
                <a:latin typeface="Calibri" pitchFamily="34" charset="0"/>
                <a:ea typeface="Times New Roman" pitchFamily="18" charset="0"/>
                <a:cs typeface="Arial" pitchFamily="34" charset="0"/>
              </a:rPr>
              <a:t>Open European Network for </a:t>
            </a:r>
            <a:r>
              <a:rPr lang="en-GB" altLang="en-US" sz="2000" b="1" dirty="0" err="1">
                <a:latin typeface="Calibri" pitchFamily="34" charset="0"/>
                <a:ea typeface="Times New Roman" pitchFamily="18" charset="0"/>
                <a:cs typeface="Arial" pitchFamily="34" charset="0"/>
              </a:rPr>
              <a:t>ENTerprise</a:t>
            </a:r>
            <a:r>
              <a:rPr lang="en-GB" altLang="en-US" sz="2000" b="1" dirty="0">
                <a:latin typeface="Calibri" pitchFamily="34" charset="0"/>
                <a:ea typeface="Times New Roman" pitchFamily="18" charset="0"/>
                <a:cs typeface="Arial" pitchFamily="34" charset="0"/>
              </a:rPr>
              <a:t> </a:t>
            </a:r>
            <a:r>
              <a:rPr lang="en-GB" altLang="en-US" sz="2000" b="1" dirty="0" err="1">
                <a:latin typeface="Calibri" pitchFamily="34" charset="0"/>
                <a:ea typeface="Times New Roman" pitchFamily="18" charset="0"/>
                <a:cs typeface="Arial" pitchFamily="34" charset="0"/>
              </a:rPr>
              <a:t>InnOVation</a:t>
            </a:r>
            <a:r>
              <a:rPr lang="en-GB" altLang="en-US" sz="2000" b="1" dirty="0">
                <a:latin typeface="Calibri" pitchFamily="34" charset="0"/>
                <a:ea typeface="Times New Roman" pitchFamily="18" charset="0"/>
                <a:cs typeface="Arial" pitchFamily="34" charset="0"/>
              </a:rPr>
              <a:t> in High Value Manufacturing (ENTOV-HVM)</a:t>
            </a:r>
            <a:br>
              <a:rPr lang="en-GB" altLang="en-US" sz="2800" b="1" dirty="0">
                <a:latin typeface="Calibri" pitchFamily="34" charset="0"/>
                <a:ea typeface="Times New Roman" pitchFamily="18" charset="0"/>
                <a:cs typeface="Arial" pitchFamily="34" charset="0"/>
              </a:rPr>
            </a:br>
            <a:br>
              <a:rPr lang="en-GB" altLang="en-US" sz="1600" b="1" dirty="0">
                <a:latin typeface="Calibri" pitchFamily="34" charset="0"/>
                <a:ea typeface="Times New Roman" pitchFamily="18" charset="0"/>
                <a:cs typeface="Arial" pitchFamily="34" charset="0"/>
              </a:rPr>
            </a:br>
            <a:r>
              <a:rPr lang="en-GB" altLang="en-US" sz="2000" b="1" dirty="0">
                <a:latin typeface="Calibri" pitchFamily="34" charset="0"/>
                <a:ea typeface="Times New Roman" pitchFamily="18" charset="0"/>
                <a:cs typeface="Arial" pitchFamily="34" charset="0"/>
              </a:rPr>
              <a:t>AN ENTOV-HVM EDUCATION PROPOSAL TO THE</a:t>
            </a:r>
            <a:br>
              <a:rPr lang="en-GB" altLang="en-US" sz="2000" b="1" dirty="0">
                <a:latin typeface="Calibri" pitchFamily="34" charset="0"/>
                <a:ea typeface="Times New Roman" pitchFamily="18" charset="0"/>
                <a:cs typeface="Arial" pitchFamily="34" charset="0"/>
              </a:rPr>
            </a:br>
            <a:r>
              <a:rPr lang="en-GB" altLang="en-US" sz="2000" b="1" dirty="0">
                <a:latin typeface="Calibri" pitchFamily="34" charset="0"/>
                <a:ea typeface="Times New Roman" pitchFamily="18" charset="0"/>
                <a:cs typeface="Arial" pitchFamily="34" charset="0"/>
              </a:rPr>
              <a:t>EIT MANUFACTURING TO</a:t>
            </a:r>
            <a:br>
              <a:rPr lang="en-GB" altLang="en-US" sz="2000" b="1" dirty="0">
                <a:latin typeface="Calibri" pitchFamily="34" charset="0"/>
                <a:ea typeface="Times New Roman" pitchFamily="18" charset="0"/>
                <a:cs typeface="Arial" pitchFamily="34" charset="0"/>
              </a:rPr>
            </a:br>
            <a:br>
              <a:rPr lang="en-GB" altLang="en-US" sz="2000" b="1" dirty="0">
                <a:latin typeface="Calibri" pitchFamily="34" charset="0"/>
                <a:ea typeface="Times New Roman" pitchFamily="18" charset="0"/>
                <a:cs typeface="Arial" pitchFamily="34" charset="0"/>
              </a:rPr>
            </a:br>
            <a:r>
              <a:rPr lang="en-GB" altLang="en-US" sz="2000" b="1" dirty="0">
                <a:latin typeface="Calibri" pitchFamily="34" charset="0"/>
                <a:ea typeface="Times New Roman" pitchFamily="18" charset="0"/>
                <a:cs typeface="Arial" pitchFamily="34" charset="0"/>
              </a:rPr>
              <a:t>“ENABLE THE CAPABILITY FOR RAPID DIFFUSION OF INNOVATION FROM IDEATION TO MARKET SATURATION IN HIGH VALUE MANUFACTURING”</a:t>
            </a:r>
            <a:endParaRPr lang="en-GB" sz="2400" dirty="0"/>
          </a:p>
        </p:txBody>
      </p:sp>
      <p:pic>
        <p:nvPicPr>
          <p:cNvPr id="5" name="Picture 4"/>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8643091" y="0"/>
            <a:ext cx="1262910" cy="1249182"/>
          </a:xfrm>
          <a:prstGeom prst="rect">
            <a:avLst/>
          </a:prstGeom>
        </p:spPr>
      </p:pic>
      <p:pic>
        <p:nvPicPr>
          <p:cNvPr id="10" name="Grafik 2"/>
          <p:cNvPicPr/>
          <p:nvPr/>
        </p:nvPicPr>
        <p:blipFill>
          <a:blip r:embed="rId10">
            <a:extLst>
              <a:ext uri="{28A0092B-C50C-407E-A947-70E740481C1C}">
                <a14:useLocalDpi xmlns:a14="http://schemas.microsoft.com/office/drawing/2010/main" val="0"/>
              </a:ext>
            </a:extLst>
          </a:blip>
          <a:stretch>
            <a:fillRect/>
          </a:stretch>
        </p:blipFill>
        <p:spPr>
          <a:xfrm>
            <a:off x="-24512" y="0"/>
            <a:ext cx="1727698" cy="1249182"/>
          </a:xfrm>
          <a:prstGeom prst="rect">
            <a:avLst/>
          </a:prstGeom>
        </p:spPr>
      </p:pic>
      <p:pic>
        <p:nvPicPr>
          <p:cNvPr id="11" name="Grafik 3" descr="Ein Bild, das Gras, Person, draußen, Himmel enthält.&#10;&#10;Automatisch generierte Beschreibung"/>
          <p:cNvPicPr/>
          <p:nvPr/>
        </p:nvPicPr>
        <p:blipFill>
          <a:blip r:embed="rId11" cstate="print">
            <a:extLst>
              <a:ext uri="{28A0092B-C50C-407E-A947-70E740481C1C}">
                <a14:useLocalDpi xmlns:a14="http://schemas.microsoft.com/office/drawing/2010/main" val="0"/>
              </a:ext>
            </a:extLst>
          </a:blip>
          <a:stretch>
            <a:fillRect/>
          </a:stretch>
        </p:blipFill>
        <p:spPr>
          <a:xfrm>
            <a:off x="4146616" y="0"/>
            <a:ext cx="2053046" cy="1249182"/>
          </a:xfrm>
          <a:prstGeom prst="rect">
            <a:avLst/>
          </a:prstGeom>
        </p:spPr>
      </p:pic>
    </p:spTree>
    <p:extLst>
      <p:ext uri="{BB962C8B-B14F-4D97-AF65-F5344CB8AC3E}">
        <p14:creationId xmlns:p14="http://schemas.microsoft.com/office/powerpoint/2010/main" val="3663893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1038" y="399964"/>
            <a:ext cx="8543925" cy="488314"/>
          </a:xfrm>
        </p:spPr>
        <p:txBody>
          <a:bodyPr>
            <a:normAutofit/>
          </a:bodyPr>
          <a:lstStyle/>
          <a:p>
            <a:pPr algn="ctr"/>
            <a:r>
              <a:rPr lang="en-GB" sz="2300" b="1" dirty="0">
                <a:latin typeface="+mn-lt"/>
              </a:rPr>
              <a:t>Extended Activity Team</a:t>
            </a:r>
          </a:p>
        </p:txBody>
      </p:sp>
      <p:sp>
        <p:nvSpPr>
          <p:cNvPr id="10" name="Date Placeholder 5"/>
          <p:cNvSpPr>
            <a:spLocks noGrp="1"/>
          </p:cNvSpPr>
          <p:nvPr>
            <p:ph type="dt" sz="half" idx="10"/>
          </p:nvPr>
        </p:nvSpPr>
        <p:spPr>
          <a:xfrm>
            <a:off x="3865837" y="6486981"/>
            <a:ext cx="2228850" cy="365125"/>
          </a:xfrm>
        </p:spPr>
        <p:txBody>
          <a:bodyPr/>
          <a:lstStyle/>
          <a:p>
            <a:pPr algn="ctr"/>
            <a:fld id="{9500D164-3CF8-4B8F-B723-95A9C90D2292}" type="datetime1">
              <a:rPr lang="en-GB" smtClean="0"/>
              <a:pPr algn="ctr"/>
              <a:t>16/03/2020</a:t>
            </a:fld>
            <a:endParaRPr lang="de-DE" dirty="0"/>
          </a:p>
        </p:txBody>
      </p:sp>
      <p:sp>
        <p:nvSpPr>
          <p:cNvPr id="11" name="Slide Number Placeholder 7"/>
          <p:cNvSpPr>
            <a:spLocks noGrp="1"/>
          </p:cNvSpPr>
          <p:nvPr>
            <p:ph type="sldNum" sz="quarter" idx="12"/>
          </p:nvPr>
        </p:nvSpPr>
        <p:spPr>
          <a:xfrm>
            <a:off x="3865837" y="6473918"/>
            <a:ext cx="2228850" cy="365125"/>
          </a:xfrm>
        </p:spPr>
        <p:txBody>
          <a:bodyPr/>
          <a:lstStyle/>
          <a:p>
            <a:fld id="{818AAF6D-C965-4C03-8606-F3BFB416FAE4}" type="slidenum">
              <a:rPr lang="de-DE" smtClean="0"/>
              <a:t>10</a:t>
            </a:fld>
            <a:endParaRPr lang="de-DE" dirty="0"/>
          </a:p>
        </p:txBody>
      </p:sp>
      <p:sp>
        <p:nvSpPr>
          <p:cNvPr id="3" name="Rectangle 2"/>
          <p:cNvSpPr/>
          <p:nvPr/>
        </p:nvSpPr>
        <p:spPr>
          <a:xfrm>
            <a:off x="357809" y="916991"/>
            <a:ext cx="9138888" cy="5909310"/>
          </a:xfrm>
          <a:prstGeom prst="rect">
            <a:avLst/>
          </a:prstGeom>
        </p:spPr>
        <p:txBody>
          <a:bodyPr wrap="square">
            <a:spAutoFit/>
          </a:bodyPr>
          <a:lstStyle/>
          <a:p>
            <a:pPr lvl="0"/>
            <a:r>
              <a:rPr lang="en-US" sz="1400" b="1" dirty="0"/>
              <a:t>Extended Support Team</a:t>
            </a:r>
          </a:p>
          <a:p>
            <a:pPr marL="285750" lvl="0" indent="-285750">
              <a:buFont typeface="Arial" panose="020B0604020202020204" pitchFamily="34" charset="0"/>
              <a:buChar char="•"/>
            </a:pPr>
            <a:endParaRPr lang="en-US" sz="1100" dirty="0"/>
          </a:p>
          <a:p>
            <a:pPr marL="285750" lvl="0" indent="-285750">
              <a:buFont typeface="Arial" panose="020B0604020202020204" pitchFamily="34" charset="0"/>
              <a:buChar char="•"/>
            </a:pPr>
            <a:r>
              <a:rPr lang="en-US" sz="1100" dirty="0" err="1"/>
              <a:t>Eurecons</a:t>
            </a:r>
            <a:r>
              <a:rPr lang="en-US" sz="1100" dirty="0"/>
              <a:t> </a:t>
            </a:r>
            <a:r>
              <a:rPr lang="en-US" sz="1100" dirty="0" err="1"/>
              <a:t>Förderagentur</a:t>
            </a:r>
            <a:r>
              <a:rPr lang="en-US" sz="1100" dirty="0"/>
              <a:t> GmbH (Country: DE. Acronym: EC. PIC: 905058792, SME – Consulting). Supports launching capstone projects.</a:t>
            </a:r>
            <a:endParaRPr lang="en-GB" sz="1100" dirty="0"/>
          </a:p>
          <a:p>
            <a:pPr marL="285750" lvl="0" indent="-285750">
              <a:buFont typeface="Arial" panose="020B0604020202020204" pitchFamily="34" charset="0"/>
              <a:buChar char="•"/>
            </a:pPr>
            <a:r>
              <a:rPr lang="en-US" sz="1100" dirty="0" err="1"/>
              <a:t>Eurofocus</a:t>
            </a:r>
            <a:r>
              <a:rPr lang="en-US" sz="1100" dirty="0"/>
              <a:t> International Consultants Ltd. (Country: DE. Acronym: EF. PIC: 996802071, SME – Innovation Research). Expert for innovation ecosystems and online course design and delivery.</a:t>
            </a:r>
            <a:endParaRPr lang="en-GB" sz="1100" dirty="0"/>
          </a:p>
          <a:p>
            <a:pPr marL="285750" lvl="0" indent="-285750">
              <a:buFont typeface="Arial" panose="020B0604020202020204" pitchFamily="34" charset="0"/>
              <a:buChar char="•"/>
            </a:pPr>
            <a:r>
              <a:rPr lang="en-US" sz="1100" dirty="0" err="1"/>
              <a:t>ed</a:t>
            </a:r>
            <a:r>
              <a:rPr lang="en-US" sz="1100" dirty="0"/>
              <a:t>-Media (Country: DE. Acronym: EM. PIC: 897137578, SME – Communications &amp; Marketing). Expert in online content design and online course administration.</a:t>
            </a:r>
            <a:endParaRPr lang="en-GB" sz="1100" dirty="0"/>
          </a:p>
          <a:p>
            <a:pPr marL="285750" lvl="0" indent="-285750">
              <a:buFont typeface="Arial" panose="020B0604020202020204" pitchFamily="34" charset="0"/>
              <a:buChar char="•"/>
            </a:pPr>
            <a:r>
              <a:rPr lang="en-US" sz="1100" dirty="0"/>
              <a:t>Riga Technical University (Country: LV). Acronym: RU. PIC: 999920718, Higher Education). Expert in delivery and effectiveness evaluation of online course deliveries.</a:t>
            </a:r>
          </a:p>
          <a:p>
            <a:pPr marL="285750" lvl="0" indent="-285750">
              <a:buFont typeface="Arial" panose="020B0604020202020204" pitchFamily="34" charset="0"/>
              <a:buChar char="•"/>
            </a:pPr>
            <a:r>
              <a:rPr lang="en-US" sz="1100" dirty="0"/>
              <a:t>Vidzeme University of Applied Sciences (Country: LV. Acronym: </a:t>
            </a:r>
            <a:r>
              <a:rPr lang="en-US" sz="1100" dirty="0" err="1"/>
              <a:t>ViA</a:t>
            </a:r>
            <a:r>
              <a:rPr lang="en-US" sz="1100" dirty="0"/>
              <a:t>. PIC: 969022726, Higher Education). Expert in Cybersecurity and Virtual/Augment Reality.</a:t>
            </a:r>
            <a:endParaRPr lang="en-GB" sz="1100" dirty="0"/>
          </a:p>
          <a:p>
            <a:pPr marL="285750" lvl="0" indent="-285750">
              <a:buFont typeface="Arial" panose="020B0604020202020204" pitchFamily="34" charset="0"/>
              <a:buChar char="•"/>
            </a:pPr>
            <a:r>
              <a:rPr lang="en-US" sz="1100" dirty="0"/>
              <a:t>Vilnius University (Country: LT. Acronym: VU. PIC: 999893170, Higher Education). Expert in integrating humanities with STEM innovation approaches.</a:t>
            </a:r>
            <a:endParaRPr lang="en-GB" sz="1100" dirty="0"/>
          </a:p>
          <a:p>
            <a:pPr marL="285750" lvl="0" indent="-285750">
              <a:buFont typeface="Arial" panose="020B0604020202020204" pitchFamily="34" charset="0"/>
              <a:buChar char="•"/>
            </a:pPr>
            <a:r>
              <a:rPr lang="en-US" sz="1100" dirty="0"/>
              <a:t>Kaunas University of Technology (Country: LT. Acronym: UK. PIC: 999844961, Higher Education). Domain expert in integrating humanities with STEM and AI based innovation approaches.</a:t>
            </a:r>
            <a:endParaRPr lang="en-GB" sz="1100" dirty="0"/>
          </a:p>
          <a:p>
            <a:pPr marL="285750" lvl="0" indent="-285750">
              <a:buFont typeface="Arial" panose="020B0604020202020204" pitchFamily="34" charset="0"/>
              <a:buChar char="•"/>
            </a:pPr>
            <a:r>
              <a:rPr lang="en-US" sz="1100" dirty="0"/>
              <a:t>University of Luxembourg (Country: LU. Acronym: UL. PIC: 999878620, Higher Education). Domain expert in manufacturing ecosystems and living labs.</a:t>
            </a:r>
            <a:endParaRPr lang="en-GB" sz="1100" dirty="0"/>
          </a:p>
          <a:p>
            <a:pPr marL="285750" lvl="0" indent="-285750">
              <a:buFont typeface="Arial" panose="020B0604020202020204" pitchFamily="34" charset="0"/>
              <a:buChar char="•"/>
            </a:pPr>
            <a:r>
              <a:rPr lang="en-US" sz="1100" dirty="0"/>
              <a:t>Entovation International Ltd. (Country: USA. Acronym: EI. PIC: 897107993, SME – Consulting). Expert in knowledge innovation.</a:t>
            </a:r>
            <a:endParaRPr lang="en-GB" sz="1100" dirty="0"/>
          </a:p>
          <a:p>
            <a:pPr marL="285750" lvl="0" indent="-285750">
              <a:buFont typeface="Arial" panose="020B0604020202020204" pitchFamily="34" charset="0"/>
              <a:buChar char="•"/>
            </a:pPr>
            <a:r>
              <a:rPr lang="en-US" sz="1100" dirty="0"/>
              <a:t>Edelweiss Connect GmbH (Country: CH. Acronym: EW. PIC: 993226069, SME – Consulting). Expert in community building.</a:t>
            </a:r>
            <a:endParaRPr lang="en-GB" sz="1100" dirty="0"/>
          </a:p>
          <a:p>
            <a:pPr marL="285750" lvl="0" indent="-285750">
              <a:buFont typeface="Arial" panose="020B0604020202020204" pitchFamily="34" charset="0"/>
              <a:buChar char="•"/>
            </a:pPr>
            <a:r>
              <a:rPr lang="en-US" sz="1100" dirty="0"/>
              <a:t>Pasher &amp; Associates (Country: IL. Acronym: EP. PIC: 983984394, SME – Consulting). Expert in community building.</a:t>
            </a:r>
            <a:endParaRPr lang="en-GB" sz="1100" dirty="0"/>
          </a:p>
          <a:p>
            <a:endParaRPr lang="en-US" sz="1400" dirty="0"/>
          </a:p>
          <a:p>
            <a:r>
              <a:rPr lang="en-US" sz="1400" b="1" dirty="0"/>
              <a:t>Potential business partners from the ENTOV-HVM Network are:</a:t>
            </a:r>
            <a:endParaRPr lang="en-GB" sz="1400" b="1" dirty="0"/>
          </a:p>
          <a:p>
            <a:pPr marL="285750" lvl="0" indent="-285750">
              <a:buFont typeface="Arial" panose="020B0604020202020204" pitchFamily="34" charset="0"/>
              <a:buChar char="•"/>
            </a:pPr>
            <a:endParaRPr lang="en-US" sz="1100" dirty="0"/>
          </a:p>
          <a:p>
            <a:pPr marL="285750" lvl="0" indent="-285750">
              <a:buFont typeface="Arial" panose="020B0604020202020204" pitchFamily="34" charset="0"/>
              <a:buChar char="•"/>
            </a:pPr>
            <a:r>
              <a:rPr lang="en-US" sz="1100" dirty="0"/>
              <a:t>Rolls-Royce Germany (Country: DE. Acronym: RRD. PIC: 999945356, Industry – Aerospace). </a:t>
            </a:r>
            <a:endParaRPr lang="en-GB" sz="1100" dirty="0"/>
          </a:p>
          <a:p>
            <a:pPr marL="285750" lvl="0" indent="-285750">
              <a:buFont typeface="Arial" panose="020B0604020202020204" pitchFamily="34" charset="0"/>
              <a:buChar char="•"/>
            </a:pPr>
            <a:r>
              <a:rPr lang="en-US" sz="1100" dirty="0"/>
              <a:t>GB Innovation Ltd. (Country: IE. Acronym: GB. PIC: 897249904, SME – R&amp;D). </a:t>
            </a:r>
            <a:endParaRPr lang="en-GB" sz="1100" dirty="0"/>
          </a:p>
          <a:p>
            <a:pPr marL="285750" lvl="0" indent="-285750">
              <a:buFont typeface="Arial" panose="020B0604020202020204" pitchFamily="34" charset="0"/>
              <a:buChar char="•"/>
            </a:pPr>
            <a:r>
              <a:rPr lang="en-US" sz="1100" dirty="0" err="1"/>
              <a:t>Baladi</a:t>
            </a:r>
            <a:r>
              <a:rPr lang="en-US" sz="1100" dirty="0"/>
              <a:t> Ltd. (Country:  IS. Acronym: BA. PIC: None, SME – Food Manufacturing).</a:t>
            </a:r>
            <a:endParaRPr lang="en-GB" sz="1100" dirty="0"/>
          </a:p>
          <a:p>
            <a:pPr marL="285750" lvl="0" indent="-285750">
              <a:buFont typeface="Arial" panose="020B0604020202020204" pitchFamily="34" charset="0"/>
              <a:buChar char="•"/>
            </a:pPr>
            <a:r>
              <a:rPr lang="en-US" sz="1100" dirty="0" err="1"/>
              <a:t>Aristoncavi</a:t>
            </a:r>
            <a:r>
              <a:rPr lang="en-US" sz="1100" dirty="0"/>
              <a:t> (Country: IT. Acronym: AC. PIC: None, Industry – Cable Manufacturing). </a:t>
            </a:r>
            <a:endParaRPr lang="en-GB" sz="1100" dirty="0"/>
          </a:p>
          <a:p>
            <a:pPr marL="285750" lvl="0" indent="-285750">
              <a:buFont typeface="Arial" panose="020B0604020202020204" pitchFamily="34" charset="0"/>
              <a:buChar char="•"/>
            </a:pPr>
            <a:r>
              <a:rPr lang="en-US" sz="1100" dirty="0" err="1"/>
              <a:t>Airholding</a:t>
            </a:r>
            <a:r>
              <a:rPr lang="en-US" sz="1100" dirty="0"/>
              <a:t> - Embraer Research and Technology Europe (Country: PO. Acronym: AH. PIC: 898696271, SME - Aerospace). </a:t>
            </a:r>
            <a:endParaRPr lang="en-GB" sz="1100" dirty="0"/>
          </a:p>
          <a:p>
            <a:pPr marL="285750" lvl="0" indent="-285750">
              <a:buFont typeface="Arial" panose="020B0604020202020204" pitchFamily="34" charset="0"/>
              <a:buChar char="•"/>
            </a:pPr>
            <a:r>
              <a:rPr lang="en-US" sz="1100" dirty="0"/>
              <a:t>BERD (Country: PO. Acronym: BE. PIC: 912009521, SME – Civil Engineering). </a:t>
            </a:r>
            <a:endParaRPr lang="en-GB" sz="1100" dirty="0"/>
          </a:p>
          <a:p>
            <a:pPr marL="285750" lvl="0" indent="-285750">
              <a:buFont typeface="Arial" panose="020B0604020202020204" pitchFamily="34" charset="0"/>
              <a:buChar char="•"/>
            </a:pPr>
            <a:r>
              <a:rPr lang="en-US" sz="1100" dirty="0" err="1"/>
              <a:t>Exceuticals</a:t>
            </a:r>
            <a:r>
              <a:rPr lang="en-US" sz="1100" dirty="0"/>
              <a:t> (Country: PO. Acronym: EX. PIC: 897313827, SME – Pharmaceuticals). </a:t>
            </a:r>
            <a:endParaRPr lang="en-GB" sz="1100" dirty="0"/>
          </a:p>
          <a:p>
            <a:pPr marL="285750" lvl="0" indent="-285750">
              <a:buFont typeface="Arial" panose="020B0604020202020204" pitchFamily="34" charset="0"/>
              <a:buChar char="•"/>
            </a:pPr>
            <a:r>
              <a:rPr lang="en-US" sz="1100" dirty="0"/>
              <a:t>Volvo </a:t>
            </a:r>
            <a:r>
              <a:rPr lang="en-US" sz="1100" dirty="0" err="1"/>
              <a:t>Lastvagnar</a:t>
            </a:r>
            <a:r>
              <a:rPr lang="en-US" sz="1100" dirty="0"/>
              <a:t> AB (Country: SE. Acronym: VL. PIC: 998813269, Industry – Automobile). </a:t>
            </a:r>
            <a:endParaRPr lang="en-GB" sz="1100" dirty="0"/>
          </a:p>
          <a:p>
            <a:pPr marL="285750" lvl="0" indent="-285750">
              <a:buFont typeface="Arial" panose="020B0604020202020204" pitchFamily="34" charset="0"/>
              <a:buChar char="•"/>
            </a:pPr>
            <a:r>
              <a:rPr lang="en-US" sz="1100" dirty="0" err="1"/>
              <a:t>Ausys</a:t>
            </a:r>
            <a:r>
              <a:rPr lang="en-US" sz="1100" dirty="0"/>
              <a:t> Automation Systems (Country: SK. Acronym: AA. PIC: 909013773, SME – Robotics). </a:t>
            </a:r>
            <a:endParaRPr lang="en-GB" sz="1100" dirty="0"/>
          </a:p>
          <a:p>
            <a:pPr marL="285750" lvl="0" indent="-285750">
              <a:buFont typeface="Arial" panose="020B0604020202020204" pitchFamily="34" charset="0"/>
              <a:buChar char="•"/>
            </a:pPr>
            <a:r>
              <a:rPr lang="en-US" sz="1100" dirty="0" err="1"/>
              <a:t>Sabanci</a:t>
            </a:r>
            <a:r>
              <a:rPr lang="en-US" sz="1100" dirty="0"/>
              <a:t> University (Country: TU. Acronym: SU. PIC: 999856892, Higher Education / Manufacturing). </a:t>
            </a:r>
            <a:endParaRPr lang="en-GB" sz="1100" dirty="0"/>
          </a:p>
          <a:p>
            <a:endParaRPr lang="en-US" sz="1400" dirty="0"/>
          </a:p>
          <a:p>
            <a:r>
              <a:rPr lang="en-US" sz="1400" dirty="0"/>
              <a:t>Final core and extended team partners will be adding one new manufacturing company each.</a:t>
            </a:r>
            <a:endParaRPr lang="en-GB" sz="1400" dirty="0"/>
          </a:p>
        </p:txBody>
      </p:sp>
    </p:spTree>
    <p:extLst>
      <p:ext uri="{BB962C8B-B14F-4D97-AF65-F5344CB8AC3E}">
        <p14:creationId xmlns:p14="http://schemas.microsoft.com/office/powerpoint/2010/main" val="40413062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1038" y="399964"/>
            <a:ext cx="8543925" cy="488314"/>
          </a:xfrm>
        </p:spPr>
        <p:txBody>
          <a:bodyPr>
            <a:normAutofit/>
          </a:bodyPr>
          <a:lstStyle/>
          <a:p>
            <a:pPr algn="ctr"/>
            <a:r>
              <a:rPr lang="en-GB" sz="2300" b="1" dirty="0">
                <a:latin typeface="+mn-lt"/>
              </a:rPr>
              <a:t>Estimated Costs</a:t>
            </a:r>
          </a:p>
        </p:txBody>
      </p:sp>
      <p:sp>
        <p:nvSpPr>
          <p:cNvPr id="10" name="Date Placeholder 5"/>
          <p:cNvSpPr>
            <a:spLocks noGrp="1"/>
          </p:cNvSpPr>
          <p:nvPr>
            <p:ph type="dt" sz="half" idx="10"/>
          </p:nvPr>
        </p:nvSpPr>
        <p:spPr>
          <a:xfrm>
            <a:off x="3865837" y="6486981"/>
            <a:ext cx="2228850" cy="365125"/>
          </a:xfrm>
        </p:spPr>
        <p:txBody>
          <a:bodyPr/>
          <a:lstStyle/>
          <a:p>
            <a:pPr algn="ctr"/>
            <a:fld id="{9500D164-3CF8-4B8F-B723-95A9C90D2292}" type="datetime1">
              <a:rPr lang="en-GB" smtClean="0"/>
              <a:pPr algn="ctr"/>
              <a:t>16/03/2020</a:t>
            </a:fld>
            <a:endParaRPr lang="de-DE" dirty="0"/>
          </a:p>
        </p:txBody>
      </p:sp>
      <p:sp>
        <p:nvSpPr>
          <p:cNvPr id="11" name="Slide Number Placeholder 7"/>
          <p:cNvSpPr>
            <a:spLocks noGrp="1"/>
          </p:cNvSpPr>
          <p:nvPr>
            <p:ph type="sldNum" sz="quarter" idx="12"/>
          </p:nvPr>
        </p:nvSpPr>
        <p:spPr>
          <a:xfrm>
            <a:off x="3865837" y="6473918"/>
            <a:ext cx="2228850" cy="365125"/>
          </a:xfrm>
        </p:spPr>
        <p:txBody>
          <a:bodyPr/>
          <a:lstStyle/>
          <a:p>
            <a:fld id="{818AAF6D-C965-4C03-8606-F3BFB416FAE4}" type="slidenum">
              <a:rPr lang="de-DE" smtClean="0"/>
              <a:t>11</a:t>
            </a:fld>
            <a:endParaRPr lang="de-DE" dirty="0"/>
          </a:p>
        </p:txBody>
      </p:sp>
      <p:graphicFrame>
        <p:nvGraphicFramePr>
          <p:cNvPr id="4" name="Table 3"/>
          <p:cNvGraphicFramePr>
            <a:graphicFrameLocks noGrp="1"/>
          </p:cNvGraphicFramePr>
          <p:nvPr>
            <p:extLst>
              <p:ext uri="{D42A27DB-BD31-4B8C-83A1-F6EECF244321}">
                <p14:modId xmlns:p14="http://schemas.microsoft.com/office/powerpoint/2010/main" val="3683620163"/>
              </p:ext>
            </p:extLst>
          </p:nvPr>
        </p:nvGraphicFramePr>
        <p:xfrm>
          <a:off x="600501" y="1160062"/>
          <a:ext cx="8639033" cy="5356700"/>
        </p:xfrm>
        <a:graphic>
          <a:graphicData uri="http://schemas.openxmlformats.org/drawingml/2006/table">
            <a:tbl>
              <a:tblPr firstRow="1" firstCol="1" bandRow="1">
                <a:tableStyleId>{5C22544A-7EE6-4342-B048-85BDC9FD1C3A}</a:tableStyleId>
              </a:tblPr>
              <a:tblGrid>
                <a:gridCol w="1651380">
                  <a:extLst>
                    <a:ext uri="{9D8B030D-6E8A-4147-A177-3AD203B41FA5}">
                      <a16:colId xmlns:a16="http://schemas.microsoft.com/office/drawing/2014/main" val="20000"/>
                    </a:ext>
                  </a:extLst>
                </a:gridCol>
                <a:gridCol w="4995080">
                  <a:extLst>
                    <a:ext uri="{9D8B030D-6E8A-4147-A177-3AD203B41FA5}">
                      <a16:colId xmlns:a16="http://schemas.microsoft.com/office/drawing/2014/main" val="20001"/>
                    </a:ext>
                  </a:extLst>
                </a:gridCol>
                <a:gridCol w="1992573">
                  <a:extLst>
                    <a:ext uri="{9D8B030D-6E8A-4147-A177-3AD203B41FA5}">
                      <a16:colId xmlns:a16="http://schemas.microsoft.com/office/drawing/2014/main" val="20002"/>
                    </a:ext>
                  </a:extLst>
                </a:gridCol>
              </a:tblGrid>
              <a:tr h="340443">
                <a:tc>
                  <a:txBody>
                    <a:bodyPr/>
                    <a:lstStyle/>
                    <a:p>
                      <a:pPr algn="ctr">
                        <a:lnSpc>
                          <a:spcPct val="107000"/>
                        </a:lnSpc>
                        <a:spcAft>
                          <a:spcPts val="0"/>
                        </a:spcAft>
                      </a:pPr>
                      <a:r>
                        <a:rPr lang="en-US" sz="1800" dirty="0">
                          <a:effectLst/>
                        </a:rPr>
                        <a:t>WP Number</a:t>
                      </a:r>
                      <a:endParaRPr lang="en-GB" sz="2000" dirty="0">
                        <a:effectLst/>
                        <a:latin typeface="Calibri"/>
                        <a:ea typeface="Calibri"/>
                        <a:cs typeface="Arial"/>
                      </a:endParaRPr>
                    </a:p>
                  </a:txBody>
                  <a:tcPr marL="51886" marR="51886" marT="0" marB="0" anchor="ctr"/>
                </a:tc>
                <a:tc>
                  <a:txBody>
                    <a:bodyPr/>
                    <a:lstStyle/>
                    <a:p>
                      <a:pPr algn="ctr">
                        <a:lnSpc>
                          <a:spcPct val="107000"/>
                        </a:lnSpc>
                        <a:spcAft>
                          <a:spcPts val="0"/>
                        </a:spcAft>
                      </a:pPr>
                      <a:r>
                        <a:rPr lang="en-US" sz="1800" dirty="0">
                          <a:effectLst/>
                        </a:rPr>
                        <a:t>WP Title</a:t>
                      </a:r>
                      <a:endParaRPr lang="en-GB" sz="2000" dirty="0">
                        <a:effectLst/>
                        <a:latin typeface="Calibri"/>
                        <a:ea typeface="Calibri"/>
                        <a:cs typeface="Arial"/>
                      </a:endParaRPr>
                    </a:p>
                  </a:txBody>
                  <a:tcPr marL="51886" marR="51886" marT="0" marB="0" anchor="ctr"/>
                </a:tc>
                <a:tc>
                  <a:txBody>
                    <a:bodyPr/>
                    <a:lstStyle/>
                    <a:p>
                      <a:pPr algn="ctr">
                        <a:lnSpc>
                          <a:spcPct val="107000"/>
                        </a:lnSpc>
                        <a:spcAft>
                          <a:spcPts val="0"/>
                        </a:spcAft>
                      </a:pPr>
                      <a:r>
                        <a:rPr lang="en-US" sz="1800">
                          <a:effectLst/>
                        </a:rPr>
                        <a:t>Budget</a:t>
                      </a:r>
                      <a:endParaRPr lang="en-GB" sz="2000">
                        <a:effectLst/>
                        <a:latin typeface="Calibri"/>
                        <a:ea typeface="Calibri"/>
                        <a:cs typeface="Arial"/>
                      </a:endParaRPr>
                    </a:p>
                  </a:txBody>
                  <a:tcPr marL="51886" marR="51886" marT="0" marB="0" anchor="ctr"/>
                </a:tc>
                <a:extLst>
                  <a:ext uri="{0D108BD9-81ED-4DB2-BD59-A6C34878D82A}">
                    <a16:rowId xmlns:a16="http://schemas.microsoft.com/office/drawing/2014/main" val="10000"/>
                  </a:ext>
                </a:extLst>
              </a:tr>
              <a:tr h="174373">
                <a:tc>
                  <a:txBody>
                    <a:bodyPr/>
                    <a:lstStyle/>
                    <a:p>
                      <a:pPr algn="ctr">
                        <a:lnSpc>
                          <a:spcPct val="107000"/>
                        </a:lnSpc>
                        <a:spcAft>
                          <a:spcPts val="0"/>
                        </a:spcAft>
                      </a:pPr>
                      <a:r>
                        <a:rPr lang="en-US" sz="1800">
                          <a:effectLst/>
                        </a:rPr>
                        <a:t>WP1</a:t>
                      </a:r>
                      <a:endParaRPr lang="en-GB" sz="2000">
                        <a:effectLst/>
                        <a:latin typeface="Calibri"/>
                        <a:ea typeface="Calibri"/>
                        <a:cs typeface="Arial"/>
                      </a:endParaRPr>
                    </a:p>
                  </a:txBody>
                  <a:tcPr marL="51886" marR="51886" marT="0" marB="0" anchor="ctr"/>
                </a:tc>
                <a:tc>
                  <a:txBody>
                    <a:bodyPr/>
                    <a:lstStyle/>
                    <a:p>
                      <a:pPr indent="228600">
                        <a:lnSpc>
                          <a:spcPct val="107000"/>
                        </a:lnSpc>
                        <a:spcAft>
                          <a:spcPts val="0"/>
                        </a:spcAft>
                      </a:pPr>
                      <a:r>
                        <a:rPr lang="en-US" sz="1800">
                          <a:effectLst/>
                        </a:rPr>
                        <a:t>Preparation</a:t>
                      </a:r>
                      <a:endParaRPr lang="en-GB" sz="2000">
                        <a:effectLst/>
                        <a:latin typeface="Calibri"/>
                        <a:ea typeface="Calibri"/>
                        <a:cs typeface="Arial"/>
                      </a:endParaRPr>
                    </a:p>
                  </a:txBody>
                  <a:tcPr marL="51886" marR="51886" marT="0" marB="0" anchor="ctr"/>
                </a:tc>
                <a:tc>
                  <a:txBody>
                    <a:bodyPr/>
                    <a:lstStyle/>
                    <a:p>
                      <a:pPr algn="ctr">
                        <a:lnSpc>
                          <a:spcPct val="107000"/>
                        </a:lnSpc>
                        <a:spcAft>
                          <a:spcPts val="0"/>
                        </a:spcAft>
                      </a:pPr>
                      <a:r>
                        <a:rPr lang="en-US" sz="1800">
                          <a:effectLst/>
                        </a:rPr>
                        <a:t>€ 5.000,00</a:t>
                      </a:r>
                      <a:endParaRPr lang="en-GB" sz="2000">
                        <a:effectLst/>
                        <a:latin typeface="Calibri"/>
                        <a:ea typeface="Calibri"/>
                        <a:cs typeface="Arial"/>
                      </a:endParaRPr>
                    </a:p>
                  </a:txBody>
                  <a:tcPr marL="51886" marR="51886" marT="0" marB="0" anchor="ctr"/>
                </a:tc>
                <a:extLst>
                  <a:ext uri="{0D108BD9-81ED-4DB2-BD59-A6C34878D82A}">
                    <a16:rowId xmlns:a16="http://schemas.microsoft.com/office/drawing/2014/main" val="10001"/>
                  </a:ext>
                </a:extLst>
              </a:tr>
              <a:tr h="340443">
                <a:tc>
                  <a:txBody>
                    <a:bodyPr/>
                    <a:lstStyle/>
                    <a:p>
                      <a:pPr algn="ctr">
                        <a:lnSpc>
                          <a:spcPct val="107000"/>
                        </a:lnSpc>
                        <a:spcAft>
                          <a:spcPts val="0"/>
                        </a:spcAft>
                      </a:pPr>
                      <a:r>
                        <a:rPr lang="en-US" sz="1800">
                          <a:effectLst/>
                        </a:rPr>
                        <a:t>WP2</a:t>
                      </a:r>
                      <a:endParaRPr lang="en-GB" sz="2000">
                        <a:effectLst/>
                        <a:latin typeface="Calibri"/>
                        <a:ea typeface="Calibri"/>
                        <a:cs typeface="Arial"/>
                      </a:endParaRPr>
                    </a:p>
                  </a:txBody>
                  <a:tcPr marL="51886" marR="51886" marT="0" marB="0" anchor="ctr"/>
                </a:tc>
                <a:tc>
                  <a:txBody>
                    <a:bodyPr/>
                    <a:lstStyle/>
                    <a:p>
                      <a:pPr indent="228600">
                        <a:lnSpc>
                          <a:spcPct val="107000"/>
                        </a:lnSpc>
                        <a:spcAft>
                          <a:spcPts val="0"/>
                        </a:spcAft>
                      </a:pPr>
                      <a:r>
                        <a:rPr lang="en-US" sz="1800">
                          <a:effectLst/>
                        </a:rPr>
                        <a:t>Management &amp; Administration</a:t>
                      </a:r>
                      <a:endParaRPr lang="en-GB" sz="2000">
                        <a:effectLst/>
                        <a:latin typeface="Calibri"/>
                        <a:ea typeface="Calibri"/>
                        <a:cs typeface="Arial"/>
                      </a:endParaRPr>
                    </a:p>
                  </a:txBody>
                  <a:tcPr marL="51886" marR="51886" marT="0" marB="0" anchor="ctr"/>
                </a:tc>
                <a:tc>
                  <a:txBody>
                    <a:bodyPr/>
                    <a:lstStyle/>
                    <a:p>
                      <a:pPr algn="ctr">
                        <a:lnSpc>
                          <a:spcPct val="107000"/>
                        </a:lnSpc>
                        <a:spcAft>
                          <a:spcPts val="0"/>
                        </a:spcAft>
                      </a:pPr>
                      <a:r>
                        <a:rPr lang="en-US" sz="1800">
                          <a:effectLst/>
                        </a:rPr>
                        <a:t>€ 10.000,00</a:t>
                      </a:r>
                      <a:endParaRPr lang="en-GB" sz="2000">
                        <a:effectLst/>
                        <a:latin typeface="Calibri"/>
                        <a:ea typeface="Calibri"/>
                        <a:cs typeface="Arial"/>
                      </a:endParaRPr>
                    </a:p>
                  </a:txBody>
                  <a:tcPr marL="51886" marR="51886" marT="0" marB="0" anchor="ctr"/>
                </a:tc>
                <a:extLst>
                  <a:ext uri="{0D108BD9-81ED-4DB2-BD59-A6C34878D82A}">
                    <a16:rowId xmlns:a16="http://schemas.microsoft.com/office/drawing/2014/main" val="10002"/>
                  </a:ext>
                </a:extLst>
              </a:tr>
              <a:tr h="506513">
                <a:tc>
                  <a:txBody>
                    <a:bodyPr/>
                    <a:lstStyle/>
                    <a:p>
                      <a:pPr algn="ctr">
                        <a:lnSpc>
                          <a:spcPct val="107000"/>
                        </a:lnSpc>
                        <a:spcAft>
                          <a:spcPts val="0"/>
                        </a:spcAft>
                      </a:pPr>
                      <a:r>
                        <a:rPr lang="en-US" sz="1800">
                          <a:effectLst/>
                        </a:rPr>
                        <a:t>WP3</a:t>
                      </a:r>
                      <a:endParaRPr lang="en-GB" sz="2000">
                        <a:effectLst/>
                        <a:latin typeface="Calibri"/>
                        <a:ea typeface="Calibri"/>
                        <a:cs typeface="Arial"/>
                      </a:endParaRPr>
                    </a:p>
                  </a:txBody>
                  <a:tcPr marL="51886" marR="51886" marT="0" marB="0" anchor="ctr"/>
                </a:tc>
                <a:tc>
                  <a:txBody>
                    <a:bodyPr/>
                    <a:lstStyle/>
                    <a:p>
                      <a:pPr indent="228600">
                        <a:lnSpc>
                          <a:spcPct val="107000"/>
                        </a:lnSpc>
                        <a:spcAft>
                          <a:spcPts val="0"/>
                        </a:spcAft>
                      </a:pPr>
                      <a:r>
                        <a:rPr lang="en-US" sz="1800">
                          <a:effectLst/>
                        </a:rPr>
                        <a:t>Conduct In-Depth Needs Analysis</a:t>
                      </a:r>
                      <a:endParaRPr lang="en-GB" sz="2000">
                        <a:effectLst/>
                        <a:latin typeface="Calibri"/>
                        <a:ea typeface="Calibri"/>
                        <a:cs typeface="Arial"/>
                      </a:endParaRPr>
                    </a:p>
                  </a:txBody>
                  <a:tcPr marL="51886" marR="51886" marT="0" marB="0" anchor="ctr"/>
                </a:tc>
                <a:tc>
                  <a:txBody>
                    <a:bodyPr/>
                    <a:lstStyle/>
                    <a:p>
                      <a:pPr algn="ctr">
                        <a:lnSpc>
                          <a:spcPct val="107000"/>
                        </a:lnSpc>
                        <a:spcAft>
                          <a:spcPts val="0"/>
                        </a:spcAft>
                      </a:pPr>
                      <a:r>
                        <a:rPr lang="en-US" sz="1800">
                          <a:effectLst/>
                        </a:rPr>
                        <a:t>€ 10.000,00</a:t>
                      </a:r>
                      <a:endParaRPr lang="en-GB" sz="2000">
                        <a:effectLst/>
                        <a:latin typeface="Calibri"/>
                        <a:ea typeface="Calibri"/>
                        <a:cs typeface="Arial"/>
                      </a:endParaRPr>
                    </a:p>
                  </a:txBody>
                  <a:tcPr marL="51886" marR="51886" marT="0" marB="0" anchor="ctr"/>
                </a:tc>
                <a:extLst>
                  <a:ext uri="{0D108BD9-81ED-4DB2-BD59-A6C34878D82A}">
                    <a16:rowId xmlns:a16="http://schemas.microsoft.com/office/drawing/2014/main" val="10003"/>
                  </a:ext>
                </a:extLst>
              </a:tr>
              <a:tr h="340443">
                <a:tc>
                  <a:txBody>
                    <a:bodyPr/>
                    <a:lstStyle/>
                    <a:p>
                      <a:pPr algn="ctr">
                        <a:lnSpc>
                          <a:spcPct val="107000"/>
                        </a:lnSpc>
                        <a:spcAft>
                          <a:spcPts val="0"/>
                        </a:spcAft>
                      </a:pPr>
                      <a:r>
                        <a:rPr lang="en-US" sz="1800">
                          <a:effectLst/>
                        </a:rPr>
                        <a:t>WP4</a:t>
                      </a:r>
                      <a:endParaRPr lang="en-GB" sz="2000">
                        <a:effectLst/>
                        <a:latin typeface="Calibri"/>
                        <a:ea typeface="Calibri"/>
                        <a:cs typeface="Arial"/>
                      </a:endParaRPr>
                    </a:p>
                  </a:txBody>
                  <a:tcPr marL="51886" marR="51886" marT="0" marB="0" anchor="ctr"/>
                </a:tc>
                <a:tc>
                  <a:txBody>
                    <a:bodyPr/>
                    <a:lstStyle/>
                    <a:p>
                      <a:pPr indent="228600">
                        <a:lnSpc>
                          <a:spcPct val="107000"/>
                        </a:lnSpc>
                        <a:spcAft>
                          <a:spcPts val="0"/>
                        </a:spcAft>
                      </a:pPr>
                      <a:r>
                        <a:rPr lang="en-US" sz="1800">
                          <a:effectLst/>
                        </a:rPr>
                        <a:t>Marketing and Sales</a:t>
                      </a:r>
                      <a:endParaRPr lang="en-GB" sz="2000">
                        <a:effectLst/>
                        <a:latin typeface="Calibri"/>
                        <a:ea typeface="Calibri"/>
                        <a:cs typeface="Arial"/>
                      </a:endParaRPr>
                    </a:p>
                  </a:txBody>
                  <a:tcPr marL="51886" marR="51886" marT="0" marB="0" anchor="ctr"/>
                </a:tc>
                <a:tc>
                  <a:txBody>
                    <a:bodyPr/>
                    <a:lstStyle/>
                    <a:p>
                      <a:pPr algn="ctr">
                        <a:lnSpc>
                          <a:spcPct val="107000"/>
                        </a:lnSpc>
                        <a:spcAft>
                          <a:spcPts val="0"/>
                        </a:spcAft>
                      </a:pPr>
                      <a:r>
                        <a:rPr lang="en-US" sz="1800">
                          <a:effectLst/>
                        </a:rPr>
                        <a:t>€ 10.000,00</a:t>
                      </a:r>
                      <a:endParaRPr lang="en-GB" sz="2000">
                        <a:effectLst/>
                        <a:latin typeface="Calibri"/>
                        <a:ea typeface="Calibri"/>
                        <a:cs typeface="Arial"/>
                      </a:endParaRPr>
                    </a:p>
                  </a:txBody>
                  <a:tcPr marL="51886" marR="51886" marT="0" marB="0" anchor="ctr"/>
                </a:tc>
                <a:extLst>
                  <a:ext uri="{0D108BD9-81ED-4DB2-BD59-A6C34878D82A}">
                    <a16:rowId xmlns:a16="http://schemas.microsoft.com/office/drawing/2014/main" val="10004"/>
                  </a:ext>
                </a:extLst>
              </a:tr>
              <a:tr h="340443">
                <a:tc>
                  <a:txBody>
                    <a:bodyPr/>
                    <a:lstStyle/>
                    <a:p>
                      <a:pPr algn="ctr">
                        <a:lnSpc>
                          <a:spcPct val="107000"/>
                        </a:lnSpc>
                        <a:spcAft>
                          <a:spcPts val="0"/>
                        </a:spcAft>
                      </a:pPr>
                      <a:r>
                        <a:rPr lang="en-US" sz="1800">
                          <a:effectLst/>
                        </a:rPr>
                        <a:t>WP5</a:t>
                      </a:r>
                      <a:endParaRPr lang="en-GB" sz="2000">
                        <a:effectLst/>
                        <a:latin typeface="Calibri"/>
                        <a:ea typeface="Calibri"/>
                        <a:cs typeface="Arial"/>
                      </a:endParaRPr>
                    </a:p>
                  </a:txBody>
                  <a:tcPr marL="51886" marR="51886" marT="0" marB="0" anchor="ctr"/>
                </a:tc>
                <a:tc>
                  <a:txBody>
                    <a:bodyPr/>
                    <a:lstStyle/>
                    <a:p>
                      <a:pPr indent="228600">
                        <a:lnSpc>
                          <a:spcPct val="107000"/>
                        </a:lnSpc>
                        <a:spcAft>
                          <a:spcPts val="0"/>
                        </a:spcAft>
                      </a:pPr>
                      <a:r>
                        <a:rPr lang="en-US" sz="1800">
                          <a:effectLst/>
                        </a:rPr>
                        <a:t>Quality Assurance</a:t>
                      </a:r>
                      <a:endParaRPr lang="en-GB" sz="2000">
                        <a:effectLst/>
                        <a:latin typeface="Calibri"/>
                        <a:ea typeface="Calibri"/>
                        <a:cs typeface="Arial"/>
                      </a:endParaRPr>
                    </a:p>
                  </a:txBody>
                  <a:tcPr marL="51886" marR="51886" marT="0" marB="0" anchor="ctr"/>
                </a:tc>
                <a:tc>
                  <a:txBody>
                    <a:bodyPr/>
                    <a:lstStyle/>
                    <a:p>
                      <a:pPr algn="ctr">
                        <a:lnSpc>
                          <a:spcPct val="107000"/>
                        </a:lnSpc>
                        <a:spcAft>
                          <a:spcPts val="0"/>
                        </a:spcAft>
                      </a:pPr>
                      <a:r>
                        <a:rPr lang="en-US" sz="1800">
                          <a:effectLst/>
                        </a:rPr>
                        <a:t>€ 12.000,00</a:t>
                      </a:r>
                      <a:endParaRPr lang="en-GB" sz="2000">
                        <a:effectLst/>
                        <a:latin typeface="Calibri"/>
                        <a:ea typeface="Calibri"/>
                        <a:cs typeface="Arial"/>
                      </a:endParaRPr>
                    </a:p>
                  </a:txBody>
                  <a:tcPr marL="51886" marR="51886" marT="0" marB="0" anchor="ctr"/>
                </a:tc>
                <a:extLst>
                  <a:ext uri="{0D108BD9-81ED-4DB2-BD59-A6C34878D82A}">
                    <a16:rowId xmlns:a16="http://schemas.microsoft.com/office/drawing/2014/main" val="10005"/>
                  </a:ext>
                </a:extLst>
              </a:tr>
              <a:tr h="506513">
                <a:tc>
                  <a:txBody>
                    <a:bodyPr/>
                    <a:lstStyle/>
                    <a:p>
                      <a:pPr algn="ctr">
                        <a:lnSpc>
                          <a:spcPct val="107000"/>
                        </a:lnSpc>
                        <a:spcAft>
                          <a:spcPts val="0"/>
                        </a:spcAft>
                      </a:pPr>
                      <a:r>
                        <a:rPr lang="en-US" sz="1800">
                          <a:effectLst/>
                        </a:rPr>
                        <a:t>WP6</a:t>
                      </a:r>
                      <a:endParaRPr lang="en-GB" sz="2000">
                        <a:effectLst/>
                        <a:latin typeface="Calibri"/>
                        <a:ea typeface="Calibri"/>
                        <a:cs typeface="Arial"/>
                      </a:endParaRPr>
                    </a:p>
                  </a:txBody>
                  <a:tcPr marL="51886" marR="51886" marT="0" marB="0" anchor="ctr"/>
                </a:tc>
                <a:tc>
                  <a:txBody>
                    <a:bodyPr/>
                    <a:lstStyle/>
                    <a:p>
                      <a:pPr indent="228600">
                        <a:lnSpc>
                          <a:spcPct val="107000"/>
                        </a:lnSpc>
                        <a:spcAft>
                          <a:spcPts val="0"/>
                        </a:spcAft>
                      </a:pPr>
                      <a:r>
                        <a:rPr lang="en-US" sz="1800">
                          <a:effectLst/>
                        </a:rPr>
                        <a:t>ECTS Accreditation Team</a:t>
                      </a:r>
                      <a:endParaRPr lang="en-GB" sz="2000">
                        <a:effectLst/>
                        <a:latin typeface="Calibri"/>
                        <a:ea typeface="Calibri"/>
                        <a:cs typeface="Arial"/>
                      </a:endParaRPr>
                    </a:p>
                  </a:txBody>
                  <a:tcPr marL="51886" marR="51886" marT="0" marB="0" anchor="ctr"/>
                </a:tc>
                <a:tc>
                  <a:txBody>
                    <a:bodyPr/>
                    <a:lstStyle/>
                    <a:p>
                      <a:pPr algn="ctr">
                        <a:lnSpc>
                          <a:spcPct val="107000"/>
                        </a:lnSpc>
                        <a:spcAft>
                          <a:spcPts val="0"/>
                        </a:spcAft>
                      </a:pPr>
                      <a:r>
                        <a:rPr lang="en-US" sz="1800">
                          <a:effectLst/>
                        </a:rPr>
                        <a:t>€ 5.000,00</a:t>
                      </a:r>
                      <a:endParaRPr lang="en-GB" sz="2000">
                        <a:effectLst/>
                        <a:latin typeface="Calibri"/>
                        <a:ea typeface="Calibri"/>
                        <a:cs typeface="Arial"/>
                      </a:endParaRPr>
                    </a:p>
                  </a:txBody>
                  <a:tcPr marL="51886" marR="51886" marT="0" marB="0" anchor="ctr"/>
                </a:tc>
                <a:extLst>
                  <a:ext uri="{0D108BD9-81ED-4DB2-BD59-A6C34878D82A}">
                    <a16:rowId xmlns:a16="http://schemas.microsoft.com/office/drawing/2014/main" val="10006"/>
                  </a:ext>
                </a:extLst>
              </a:tr>
              <a:tr h="255858">
                <a:tc>
                  <a:txBody>
                    <a:bodyPr/>
                    <a:lstStyle/>
                    <a:p>
                      <a:pPr algn="ctr">
                        <a:lnSpc>
                          <a:spcPct val="107000"/>
                        </a:lnSpc>
                        <a:spcAft>
                          <a:spcPts val="0"/>
                        </a:spcAft>
                      </a:pPr>
                      <a:r>
                        <a:rPr lang="en-US" sz="1800">
                          <a:effectLst/>
                        </a:rPr>
                        <a:t>WP7&amp;8</a:t>
                      </a:r>
                      <a:endParaRPr lang="en-GB" sz="2000">
                        <a:effectLst/>
                        <a:latin typeface="Calibri"/>
                        <a:ea typeface="Calibri"/>
                        <a:cs typeface="Arial"/>
                      </a:endParaRPr>
                    </a:p>
                  </a:txBody>
                  <a:tcPr marL="51886" marR="51886" marT="0" marB="0" anchor="ctr"/>
                </a:tc>
                <a:tc>
                  <a:txBody>
                    <a:bodyPr/>
                    <a:lstStyle/>
                    <a:p>
                      <a:pPr indent="228600">
                        <a:lnSpc>
                          <a:spcPct val="107000"/>
                        </a:lnSpc>
                        <a:spcAft>
                          <a:spcPts val="0"/>
                        </a:spcAft>
                      </a:pPr>
                      <a:r>
                        <a:rPr lang="en-US" sz="1800">
                          <a:effectLst/>
                        </a:rPr>
                        <a:t>Create Foundation and Specialization Courses</a:t>
                      </a:r>
                      <a:endParaRPr lang="en-GB" sz="2000">
                        <a:effectLst/>
                        <a:latin typeface="Calibri"/>
                        <a:ea typeface="Calibri"/>
                        <a:cs typeface="Arial"/>
                      </a:endParaRPr>
                    </a:p>
                  </a:txBody>
                  <a:tcPr marL="51886" marR="51886" marT="0" marB="0" anchor="ctr"/>
                </a:tc>
                <a:tc>
                  <a:txBody>
                    <a:bodyPr/>
                    <a:lstStyle/>
                    <a:p>
                      <a:pPr algn="ctr">
                        <a:lnSpc>
                          <a:spcPct val="107000"/>
                        </a:lnSpc>
                        <a:spcAft>
                          <a:spcPts val="0"/>
                        </a:spcAft>
                      </a:pPr>
                      <a:r>
                        <a:rPr lang="en-US" sz="1800">
                          <a:effectLst/>
                        </a:rPr>
                        <a:t>€ 90.000,00</a:t>
                      </a:r>
                      <a:endParaRPr lang="en-GB" sz="2000">
                        <a:effectLst/>
                        <a:latin typeface="Calibri"/>
                        <a:ea typeface="Calibri"/>
                        <a:cs typeface="Arial"/>
                      </a:endParaRPr>
                    </a:p>
                  </a:txBody>
                  <a:tcPr marL="51886" marR="51886" marT="0" marB="0" anchor="ctr"/>
                </a:tc>
                <a:extLst>
                  <a:ext uri="{0D108BD9-81ED-4DB2-BD59-A6C34878D82A}">
                    <a16:rowId xmlns:a16="http://schemas.microsoft.com/office/drawing/2014/main" val="10007"/>
                  </a:ext>
                </a:extLst>
              </a:tr>
              <a:tr h="174373">
                <a:tc>
                  <a:txBody>
                    <a:bodyPr/>
                    <a:lstStyle/>
                    <a:p>
                      <a:pPr algn="ctr">
                        <a:lnSpc>
                          <a:spcPct val="107000"/>
                        </a:lnSpc>
                        <a:spcAft>
                          <a:spcPts val="0"/>
                        </a:spcAft>
                      </a:pPr>
                      <a:r>
                        <a:rPr lang="en-US" sz="1800">
                          <a:effectLst/>
                        </a:rPr>
                        <a:t>WP9</a:t>
                      </a:r>
                      <a:endParaRPr lang="en-GB" sz="2000">
                        <a:effectLst/>
                        <a:latin typeface="Calibri"/>
                        <a:ea typeface="Calibri"/>
                        <a:cs typeface="Arial"/>
                      </a:endParaRPr>
                    </a:p>
                  </a:txBody>
                  <a:tcPr marL="51886" marR="51886" marT="0" marB="0" anchor="ctr"/>
                </a:tc>
                <a:tc>
                  <a:txBody>
                    <a:bodyPr/>
                    <a:lstStyle/>
                    <a:p>
                      <a:pPr indent="228600">
                        <a:lnSpc>
                          <a:spcPct val="107000"/>
                        </a:lnSpc>
                        <a:spcAft>
                          <a:spcPts val="0"/>
                        </a:spcAft>
                      </a:pPr>
                      <a:r>
                        <a:rPr lang="en-US" sz="1800">
                          <a:effectLst/>
                        </a:rPr>
                        <a:t>Course Delivery</a:t>
                      </a:r>
                      <a:endParaRPr lang="en-GB" sz="2000">
                        <a:effectLst/>
                        <a:latin typeface="Calibri"/>
                        <a:ea typeface="Calibri"/>
                        <a:cs typeface="Arial"/>
                      </a:endParaRPr>
                    </a:p>
                  </a:txBody>
                  <a:tcPr marL="51886" marR="51886" marT="0" marB="0" anchor="ctr"/>
                </a:tc>
                <a:tc>
                  <a:txBody>
                    <a:bodyPr/>
                    <a:lstStyle/>
                    <a:p>
                      <a:pPr algn="ctr">
                        <a:lnSpc>
                          <a:spcPct val="107000"/>
                        </a:lnSpc>
                        <a:spcAft>
                          <a:spcPts val="0"/>
                        </a:spcAft>
                      </a:pPr>
                      <a:r>
                        <a:rPr lang="en-US" sz="1800">
                          <a:effectLst/>
                        </a:rPr>
                        <a:t>€ 75.000</a:t>
                      </a:r>
                      <a:endParaRPr lang="en-GB" sz="2000">
                        <a:effectLst/>
                        <a:latin typeface="Calibri"/>
                        <a:ea typeface="Calibri"/>
                        <a:cs typeface="Arial"/>
                      </a:endParaRPr>
                    </a:p>
                  </a:txBody>
                  <a:tcPr marL="51886" marR="51886" marT="0" marB="0" anchor="ctr"/>
                </a:tc>
                <a:extLst>
                  <a:ext uri="{0D108BD9-81ED-4DB2-BD59-A6C34878D82A}">
                    <a16:rowId xmlns:a16="http://schemas.microsoft.com/office/drawing/2014/main" val="10008"/>
                  </a:ext>
                </a:extLst>
              </a:tr>
              <a:tr h="340443">
                <a:tc>
                  <a:txBody>
                    <a:bodyPr/>
                    <a:lstStyle/>
                    <a:p>
                      <a:pPr algn="ctr">
                        <a:lnSpc>
                          <a:spcPct val="107000"/>
                        </a:lnSpc>
                        <a:spcAft>
                          <a:spcPts val="0"/>
                        </a:spcAft>
                      </a:pPr>
                      <a:r>
                        <a:rPr lang="en-US" sz="1800">
                          <a:effectLst/>
                        </a:rPr>
                        <a:t>WP10</a:t>
                      </a:r>
                      <a:endParaRPr lang="en-GB" sz="2000">
                        <a:effectLst/>
                        <a:latin typeface="Calibri"/>
                        <a:ea typeface="Calibri"/>
                        <a:cs typeface="Arial"/>
                      </a:endParaRPr>
                    </a:p>
                  </a:txBody>
                  <a:tcPr marL="51886" marR="51886" marT="0" marB="0" anchor="ctr"/>
                </a:tc>
                <a:tc>
                  <a:txBody>
                    <a:bodyPr/>
                    <a:lstStyle/>
                    <a:p>
                      <a:pPr indent="228600">
                        <a:lnSpc>
                          <a:spcPct val="107000"/>
                        </a:lnSpc>
                        <a:spcAft>
                          <a:spcPts val="0"/>
                        </a:spcAft>
                      </a:pPr>
                      <a:r>
                        <a:rPr lang="en-US" sz="1800">
                          <a:effectLst/>
                        </a:rPr>
                        <a:t>Effectiveness Evaluation</a:t>
                      </a:r>
                      <a:endParaRPr lang="en-GB" sz="2000">
                        <a:effectLst/>
                        <a:latin typeface="Calibri"/>
                        <a:ea typeface="Calibri"/>
                        <a:cs typeface="Arial"/>
                      </a:endParaRPr>
                    </a:p>
                  </a:txBody>
                  <a:tcPr marL="51886" marR="51886" marT="0" marB="0" anchor="ctr"/>
                </a:tc>
                <a:tc>
                  <a:txBody>
                    <a:bodyPr/>
                    <a:lstStyle/>
                    <a:p>
                      <a:pPr algn="ctr">
                        <a:lnSpc>
                          <a:spcPct val="107000"/>
                        </a:lnSpc>
                        <a:spcAft>
                          <a:spcPts val="0"/>
                        </a:spcAft>
                      </a:pPr>
                      <a:r>
                        <a:rPr lang="en-US" sz="1800">
                          <a:effectLst/>
                        </a:rPr>
                        <a:t>€ 12.000,00</a:t>
                      </a:r>
                      <a:endParaRPr lang="en-GB" sz="2000">
                        <a:effectLst/>
                        <a:latin typeface="Calibri"/>
                        <a:ea typeface="Calibri"/>
                        <a:cs typeface="Arial"/>
                      </a:endParaRPr>
                    </a:p>
                  </a:txBody>
                  <a:tcPr marL="51886" marR="51886" marT="0" marB="0" anchor="ctr"/>
                </a:tc>
                <a:extLst>
                  <a:ext uri="{0D108BD9-81ED-4DB2-BD59-A6C34878D82A}">
                    <a16:rowId xmlns:a16="http://schemas.microsoft.com/office/drawing/2014/main" val="10009"/>
                  </a:ext>
                </a:extLst>
              </a:tr>
              <a:tr h="506513">
                <a:tc>
                  <a:txBody>
                    <a:bodyPr/>
                    <a:lstStyle/>
                    <a:p>
                      <a:pPr algn="ctr">
                        <a:lnSpc>
                          <a:spcPct val="107000"/>
                        </a:lnSpc>
                        <a:spcAft>
                          <a:spcPts val="0"/>
                        </a:spcAft>
                      </a:pPr>
                      <a:r>
                        <a:rPr lang="en-US" sz="1800">
                          <a:effectLst/>
                        </a:rPr>
                        <a:t>WP11</a:t>
                      </a:r>
                      <a:endParaRPr lang="en-GB" sz="2000">
                        <a:effectLst/>
                        <a:latin typeface="Calibri"/>
                        <a:ea typeface="Calibri"/>
                        <a:cs typeface="Arial"/>
                      </a:endParaRPr>
                    </a:p>
                  </a:txBody>
                  <a:tcPr marL="51886" marR="51886" marT="0" marB="0" anchor="ctr"/>
                </a:tc>
                <a:tc>
                  <a:txBody>
                    <a:bodyPr/>
                    <a:lstStyle/>
                    <a:p>
                      <a:pPr indent="228600">
                        <a:lnSpc>
                          <a:spcPct val="107000"/>
                        </a:lnSpc>
                        <a:spcAft>
                          <a:spcPts val="0"/>
                        </a:spcAft>
                      </a:pPr>
                      <a:r>
                        <a:rPr lang="en-US" sz="1800">
                          <a:effectLst/>
                        </a:rPr>
                        <a:t>Dissemination and Exploitation</a:t>
                      </a:r>
                      <a:endParaRPr lang="en-GB" sz="2000">
                        <a:effectLst/>
                        <a:latin typeface="Calibri"/>
                        <a:ea typeface="Calibri"/>
                        <a:cs typeface="Arial"/>
                      </a:endParaRPr>
                    </a:p>
                  </a:txBody>
                  <a:tcPr marL="51886" marR="51886" marT="0" marB="0" anchor="ctr"/>
                </a:tc>
                <a:tc>
                  <a:txBody>
                    <a:bodyPr/>
                    <a:lstStyle/>
                    <a:p>
                      <a:pPr algn="ctr">
                        <a:lnSpc>
                          <a:spcPct val="107000"/>
                        </a:lnSpc>
                        <a:spcAft>
                          <a:spcPts val="0"/>
                        </a:spcAft>
                      </a:pPr>
                      <a:r>
                        <a:rPr lang="en-US" sz="1800">
                          <a:effectLst/>
                        </a:rPr>
                        <a:t>€ 10.000,00</a:t>
                      </a:r>
                      <a:endParaRPr lang="en-GB" sz="2000">
                        <a:effectLst/>
                        <a:latin typeface="Calibri"/>
                        <a:ea typeface="Calibri"/>
                        <a:cs typeface="Arial"/>
                      </a:endParaRPr>
                    </a:p>
                  </a:txBody>
                  <a:tcPr marL="51886" marR="51886" marT="0" marB="0" anchor="ctr"/>
                </a:tc>
                <a:extLst>
                  <a:ext uri="{0D108BD9-81ED-4DB2-BD59-A6C34878D82A}">
                    <a16:rowId xmlns:a16="http://schemas.microsoft.com/office/drawing/2014/main" val="10010"/>
                  </a:ext>
                </a:extLst>
              </a:tr>
              <a:tr h="506513">
                <a:tc>
                  <a:txBody>
                    <a:bodyPr/>
                    <a:lstStyle/>
                    <a:p>
                      <a:pPr algn="ctr">
                        <a:lnSpc>
                          <a:spcPct val="107000"/>
                        </a:lnSpc>
                        <a:spcAft>
                          <a:spcPts val="0"/>
                        </a:spcAft>
                      </a:pPr>
                      <a:r>
                        <a:rPr lang="en-US" sz="1800">
                          <a:effectLst/>
                        </a:rPr>
                        <a:t>WP12</a:t>
                      </a:r>
                      <a:endParaRPr lang="en-GB" sz="2000">
                        <a:effectLst/>
                        <a:latin typeface="Calibri"/>
                        <a:ea typeface="Calibri"/>
                        <a:cs typeface="Arial"/>
                      </a:endParaRPr>
                    </a:p>
                  </a:txBody>
                  <a:tcPr marL="51886" marR="51886" marT="0" marB="0" anchor="ctr"/>
                </a:tc>
                <a:tc>
                  <a:txBody>
                    <a:bodyPr/>
                    <a:lstStyle/>
                    <a:p>
                      <a:pPr indent="228600">
                        <a:lnSpc>
                          <a:spcPct val="107000"/>
                        </a:lnSpc>
                        <a:spcAft>
                          <a:spcPts val="0"/>
                        </a:spcAft>
                      </a:pPr>
                      <a:r>
                        <a:rPr lang="en-US" sz="1800">
                          <a:effectLst/>
                        </a:rPr>
                        <a:t>Learning and Collaboration Community</a:t>
                      </a:r>
                      <a:endParaRPr lang="en-GB" sz="2000">
                        <a:effectLst/>
                        <a:latin typeface="Calibri"/>
                        <a:ea typeface="Calibri"/>
                        <a:cs typeface="Arial"/>
                      </a:endParaRPr>
                    </a:p>
                  </a:txBody>
                  <a:tcPr marL="51886" marR="51886" marT="0" marB="0" anchor="ctr"/>
                </a:tc>
                <a:tc>
                  <a:txBody>
                    <a:bodyPr/>
                    <a:lstStyle/>
                    <a:p>
                      <a:pPr algn="ctr">
                        <a:lnSpc>
                          <a:spcPct val="107000"/>
                        </a:lnSpc>
                        <a:spcAft>
                          <a:spcPts val="0"/>
                        </a:spcAft>
                      </a:pPr>
                      <a:r>
                        <a:rPr lang="en-US" sz="1800">
                          <a:effectLst/>
                        </a:rPr>
                        <a:t>€ 10.000,00</a:t>
                      </a:r>
                      <a:endParaRPr lang="en-GB" sz="2000">
                        <a:effectLst/>
                        <a:latin typeface="Calibri"/>
                        <a:ea typeface="Calibri"/>
                        <a:cs typeface="Arial"/>
                      </a:endParaRPr>
                    </a:p>
                  </a:txBody>
                  <a:tcPr marL="51886" marR="51886" marT="0" marB="0" anchor="ctr"/>
                </a:tc>
                <a:extLst>
                  <a:ext uri="{0D108BD9-81ED-4DB2-BD59-A6C34878D82A}">
                    <a16:rowId xmlns:a16="http://schemas.microsoft.com/office/drawing/2014/main" val="10011"/>
                  </a:ext>
                </a:extLst>
              </a:tr>
              <a:tr h="174373">
                <a:tc>
                  <a:txBody>
                    <a:bodyPr/>
                    <a:lstStyle/>
                    <a:p>
                      <a:pPr algn="ctr">
                        <a:lnSpc>
                          <a:spcPct val="107000"/>
                        </a:lnSpc>
                        <a:spcAft>
                          <a:spcPts val="0"/>
                        </a:spcAft>
                      </a:pPr>
                      <a:r>
                        <a:rPr lang="en-US" sz="1800">
                          <a:effectLst/>
                        </a:rPr>
                        <a:t> </a:t>
                      </a:r>
                      <a:endParaRPr lang="en-GB" sz="2000">
                        <a:effectLst/>
                        <a:latin typeface="Calibri"/>
                        <a:ea typeface="Calibri"/>
                        <a:cs typeface="Arial"/>
                      </a:endParaRPr>
                    </a:p>
                  </a:txBody>
                  <a:tcPr marL="51886" marR="51886" marT="0" marB="0" anchor="ctr"/>
                </a:tc>
                <a:tc>
                  <a:txBody>
                    <a:bodyPr/>
                    <a:lstStyle/>
                    <a:p>
                      <a:pPr indent="228600">
                        <a:lnSpc>
                          <a:spcPct val="107000"/>
                        </a:lnSpc>
                        <a:spcAft>
                          <a:spcPts val="0"/>
                        </a:spcAft>
                      </a:pPr>
                      <a:r>
                        <a:rPr lang="en-US" sz="1800">
                          <a:effectLst/>
                        </a:rPr>
                        <a:t>Travel</a:t>
                      </a:r>
                      <a:endParaRPr lang="en-GB" sz="2000">
                        <a:effectLst/>
                        <a:latin typeface="Calibri"/>
                        <a:ea typeface="Calibri"/>
                        <a:cs typeface="Arial"/>
                      </a:endParaRPr>
                    </a:p>
                  </a:txBody>
                  <a:tcPr marL="51886" marR="51886" marT="0" marB="0" anchor="ctr"/>
                </a:tc>
                <a:tc>
                  <a:txBody>
                    <a:bodyPr/>
                    <a:lstStyle/>
                    <a:p>
                      <a:pPr algn="ctr">
                        <a:lnSpc>
                          <a:spcPct val="107000"/>
                        </a:lnSpc>
                        <a:spcAft>
                          <a:spcPts val="0"/>
                        </a:spcAft>
                      </a:pPr>
                      <a:r>
                        <a:rPr lang="en-US" sz="1800">
                          <a:effectLst/>
                        </a:rPr>
                        <a:t>€ 28.200,00</a:t>
                      </a:r>
                      <a:endParaRPr lang="en-GB" sz="2000">
                        <a:effectLst/>
                        <a:latin typeface="Calibri"/>
                        <a:ea typeface="Calibri"/>
                        <a:cs typeface="Arial"/>
                      </a:endParaRPr>
                    </a:p>
                  </a:txBody>
                  <a:tcPr marL="51886" marR="51886" marT="0" marB="0" anchor="ctr"/>
                </a:tc>
                <a:extLst>
                  <a:ext uri="{0D108BD9-81ED-4DB2-BD59-A6C34878D82A}">
                    <a16:rowId xmlns:a16="http://schemas.microsoft.com/office/drawing/2014/main" val="10012"/>
                  </a:ext>
                </a:extLst>
              </a:tr>
              <a:tr h="506513">
                <a:tc>
                  <a:txBody>
                    <a:bodyPr/>
                    <a:lstStyle/>
                    <a:p>
                      <a:pPr algn="ctr">
                        <a:lnSpc>
                          <a:spcPct val="107000"/>
                        </a:lnSpc>
                        <a:spcAft>
                          <a:spcPts val="0"/>
                        </a:spcAft>
                      </a:pPr>
                      <a:r>
                        <a:rPr lang="en-US" sz="1800">
                          <a:effectLst/>
                        </a:rPr>
                        <a:t> </a:t>
                      </a:r>
                      <a:endParaRPr lang="en-GB" sz="2000">
                        <a:effectLst/>
                        <a:latin typeface="Calibri"/>
                        <a:ea typeface="Calibri"/>
                        <a:cs typeface="Arial"/>
                      </a:endParaRPr>
                    </a:p>
                  </a:txBody>
                  <a:tcPr marL="51886" marR="51886" marT="0" marB="0" anchor="ctr"/>
                </a:tc>
                <a:tc>
                  <a:txBody>
                    <a:bodyPr/>
                    <a:lstStyle/>
                    <a:p>
                      <a:pPr indent="228600">
                        <a:lnSpc>
                          <a:spcPct val="107000"/>
                        </a:lnSpc>
                        <a:spcAft>
                          <a:spcPts val="0"/>
                        </a:spcAft>
                      </a:pPr>
                      <a:r>
                        <a:rPr lang="en-US" sz="1800">
                          <a:effectLst/>
                        </a:rPr>
                        <a:t>EIT Membership Fee</a:t>
                      </a:r>
                      <a:endParaRPr lang="en-GB" sz="2000">
                        <a:effectLst/>
                        <a:latin typeface="Calibri"/>
                        <a:ea typeface="Calibri"/>
                        <a:cs typeface="Arial"/>
                      </a:endParaRPr>
                    </a:p>
                  </a:txBody>
                  <a:tcPr marL="51886" marR="51886" marT="0" marB="0" anchor="ctr"/>
                </a:tc>
                <a:tc>
                  <a:txBody>
                    <a:bodyPr/>
                    <a:lstStyle/>
                    <a:p>
                      <a:pPr algn="ctr">
                        <a:lnSpc>
                          <a:spcPct val="107000"/>
                        </a:lnSpc>
                        <a:spcAft>
                          <a:spcPts val="0"/>
                        </a:spcAft>
                      </a:pPr>
                      <a:r>
                        <a:rPr lang="en-US" sz="1800" dirty="0">
                          <a:effectLst/>
                        </a:rPr>
                        <a:t>€ 22.500,00</a:t>
                      </a:r>
                      <a:endParaRPr lang="en-GB" sz="2000" dirty="0">
                        <a:effectLst/>
                        <a:latin typeface="Calibri"/>
                        <a:ea typeface="Calibri"/>
                        <a:cs typeface="Arial"/>
                      </a:endParaRPr>
                    </a:p>
                  </a:txBody>
                  <a:tcPr marL="51886" marR="51886" marT="0" marB="0" anchor="ctr"/>
                </a:tc>
                <a:extLst>
                  <a:ext uri="{0D108BD9-81ED-4DB2-BD59-A6C34878D82A}">
                    <a16:rowId xmlns:a16="http://schemas.microsoft.com/office/drawing/2014/main" val="10013"/>
                  </a:ext>
                </a:extLst>
              </a:tr>
            </a:tbl>
          </a:graphicData>
        </a:graphic>
      </p:graphicFrame>
    </p:spTree>
    <p:extLst>
      <p:ext uri="{BB962C8B-B14F-4D97-AF65-F5344CB8AC3E}">
        <p14:creationId xmlns:p14="http://schemas.microsoft.com/office/powerpoint/2010/main" val="42537574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 name="Oval 86">
            <a:extLst>
              <a:ext uri="{FF2B5EF4-FFF2-40B4-BE49-F238E27FC236}">
                <a16:creationId xmlns:a16="http://schemas.microsoft.com/office/drawing/2014/main" id="{65009602-382E-40B0-9EB6-E72FAF12AEB8}"/>
              </a:ext>
            </a:extLst>
          </p:cNvPr>
          <p:cNvSpPr/>
          <p:nvPr/>
        </p:nvSpPr>
        <p:spPr>
          <a:xfrm>
            <a:off x="3679600" y="1488324"/>
            <a:ext cx="877500" cy="527664"/>
          </a:xfrm>
          <a:prstGeom prst="ellipse">
            <a:avLst/>
          </a:prstGeom>
          <a:solidFill>
            <a:schemeClr val="bg2"/>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GB" sz="650" dirty="0" err="1">
                <a:solidFill>
                  <a:sysClr val="windowText" lastClr="000000"/>
                </a:solidFill>
                <a:latin typeface="Arial" panose="020B0604020202020204" pitchFamily="34" charset="0"/>
                <a:cs typeface="Arial" panose="020B0604020202020204" pitchFamily="34" charset="0"/>
              </a:rPr>
              <a:t>Manufac-turer</a:t>
            </a:r>
            <a:endParaRPr lang="en-GB" sz="650" dirty="0">
              <a:solidFill>
                <a:sysClr val="windowText" lastClr="000000"/>
              </a:solidFill>
              <a:latin typeface="Arial" panose="020B0604020202020204" pitchFamily="34" charset="0"/>
              <a:cs typeface="Arial" panose="020B0604020202020204" pitchFamily="34" charset="0"/>
            </a:endParaRPr>
          </a:p>
        </p:txBody>
      </p:sp>
      <p:sp>
        <p:nvSpPr>
          <p:cNvPr id="117" name="Oval 88">
            <a:extLst>
              <a:ext uri="{FF2B5EF4-FFF2-40B4-BE49-F238E27FC236}">
                <a16:creationId xmlns:a16="http://schemas.microsoft.com/office/drawing/2014/main" id="{0CFD929C-F5DA-4D04-BAB4-0000E9CC571F}"/>
              </a:ext>
            </a:extLst>
          </p:cNvPr>
          <p:cNvSpPr/>
          <p:nvPr/>
        </p:nvSpPr>
        <p:spPr>
          <a:xfrm>
            <a:off x="969973" y="2273261"/>
            <a:ext cx="877500" cy="527664"/>
          </a:xfrm>
          <a:prstGeom prst="ellipse">
            <a:avLst/>
          </a:prstGeom>
          <a:solidFill>
            <a:schemeClr val="bg2"/>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lnSpc>
                <a:spcPts val="569"/>
              </a:lnSpc>
            </a:pPr>
            <a:r>
              <a:rPr lang="en-GB" sz="650" dirty="0">
                <a:solidFill>
                  <a:sysClr val="windowText" lastClr="000000"/>
                </a:solidFill>
                <a:latin typeface="Arial" panose="020B0604020202020204" pitchFamily="34" charset="0"/>
                <a:cs typeface="Arial" panose="020B0604020202020204" pitchFamily="34" charset="0"/>
              </a:rPr>
              <a:t>Change Champions</a:t>
            </a:r>
          </a:p>
        </p:txBody>
      </p:sp>
      <p:sp>
        <p:nvSpPr>
          <p:cNvPr id="122" name="Oval 88">
            <a:extLst>
              <a:ext uri="{FF2B5EF4-FFF2-40B4-BE49-F238E27FC236}">
                <a16:creationId xmlns:a16="http://schemas.microsoft.com/office/drawing/2014/main" id="{DB66EDC3-F673-42AA-B609-E2BED2289C09}"/>
              </a:ext>
            </a:extLst>
          </p:cNvPr>
          <p:cNvSpPr/>
          <p:nvPr/>
        </p:nvSpPr>
        <p:spPr>
          <a:xfrm>
            <a:off x="3624472" y="3958240"/>
            <a:ext cx="877500" cy="527664"/>
          </a:xfrm>
          <a:prstGeom prst="ellipse">
            <a:avLst/>
          </a:prstGeom>
          <a:solidFill>
            <a:schemeClr val="bg2"/>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lnSpc>
                <a:spcPts val="569"/>
              </a:lnSpc>
            </a:pPr>
            <a:r>
              <a:rPr lang="en-GB" sz="650" dirty="0">
                <a:solidFill>
                  <a:sysClr val="windowText" lastClr="000000"/>
                </a:solidFill>
                <a:latin typeface="Arial" panose="020B0604020202020204" pitchFamily="34" charset="0"/>
                <a:cs typeface="Arial" panose="020B0604020202020204" pitchFamily="34" charset="0"/>
              </a:rPr>
              <a:t>Solution Designers</a:t>
            </a:r>
          </a:p>
        </p:txBody>
      </p:sp>
      <p:sp>
        <p:nvSpPr>
          <p:cNvPr id="123" name="Oval 88">
            <a:extLst>
              <a:ext uri="{FF2B5EF4-FFF2-40B4-BE49-F238E27FC236}">
                <a16:creationId xmlns:a16="http://schemas.microsoft.com/office/drawing/2014/main" id="{01A3636F-7EF5-4F33-B1E8-52B70A80CF0E}"/>
              </a:ext>
            </a:extLst>
          </p:cNvPr>
          <p:cNvSpPr/>
          <p:nvPr/>
        </p:nvSpPr>
        <p:spPr>
          <a:xfrm>
            <a:off x="3626180" y="2903417"/>
            <a:ext cx="877500" cy="527664"/>
          </a:xfrm>
          <a:prstGeom prst="ellipse">
            <a:avLst/>
          </a:prstGeom>
          <a:solidFill>
            <a:schemeClr val="bg2"/>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lnSpc>
                <a:spcPts val="569"/>
              </a:lnSpc>
            </a:pPr>
            <a:r>
              <a:rPr lang="en-GB" sz="650" dirty="0" err="1">
                <a:solidFill>
                  <a:sysClr val="windowText" lastClr="000000"/>
                </a:solidFill>
                <a:latin typeface="Arial" panose="020B0604020202020204" pitchFamily="34" charset="0"/>
                <a:cs typeface="Arial" panose="020B0604020202020204" pitchFamily="34" charset="0"/>
              </a:rPr>
              <a:t>Implemen-ters</a:t>
            </a:r>
            <a:endParaRPr lang="en-GB" sz="650" dirty="0">
              <a:solidFill>
                <a:sysClr val="windowText" lastClr="000000"/>
              </a:solidFill>
              <a:latin typeface="Arial" panose="020B0604020202020204" pitchFamily="34" charset="0"/>
              <a:cs typeface="Arial" panose="020B0604020202020204" pitchFamily="34" charset="0"/>
            </a:endParaRPr>
          </a:p>
        </p:txBody>
      </p:sp>
      <p:sp>
        <p:nvSpPr>
          <p:cNvPr id="124" name="Oval 88">
            <a:extLst>
              <a:ext uri="{FF2B5EF4-FFF2-40B4-BE49-F238E27FC236}">
                <a16:creationId xmlns:a16="http://schemas.microsoft.com/office/drawing/2014/main" id="{D5589C4A-37D2-44DF-976C-EF38E1AA51E1}"/>
              </a:ext>
            </a:extLst>
          </p:cNvPr>
          <p:cNvSpPr/>
          <p:nvPr/>
        </p:nvSpPr>
        <p:spPr>
          <a:xfrm>
            <a:off x="6496513" y="1488324"/>
            <a:ext cx="877500" cy="527664"/>
          </a:xfrm>
          <a:prstGeom prst="ellipse">
            <a:avLst/>
          </a:prstGeom>
          <a:solidFill>
            <a:schemeClr val="bg2"/>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lnSpc>
                <a:spcPts val="569"/>
              </a:lnSpc>
            </a:pPr>
            <a:r>
              <a:rPr lang="en-GB" sz="650" dirty="0">
                <a:solidFill>
                  <a:sysClr val="windowText" lastClr="000000"/>
                </a:solidFill>
                <a:latin typeface="Arial" panose="020B0604020202020204" pitchFamily="34" charset="0"/>
                <a:cs typeface="Arial" panose="020B0604020202020204" pitchFamily="34" charset="0"/>
              </a:rPr>
              <a:t>Budget Allocator</a:t>
            </a:r>
          </a:p>
        </p:txBody>
      </p:sp>
      <p:grpSp>
        <p:nvGrpSpPr>
          <p:cNvPr id="239" name="Gruppieren 238">
            <a:extLst>
              <a:ext uri="{FF2B5EF4-FFF2-40B4-BE49-F238E27FC236}">
                <a16:creationId xmlns:a16="http://schemas.microsoft.com/office/drawing/2014/main" id="{A8D984D6-3245-41AE-BD8A-50972D958C14}"/>
              </a:ext>
            </a:extLst>
          </p:cNvPr>
          <p:cNvGrpSpPr/>
          <p:nvPr/>
        </p:nvGrpSpPr>
        <p:grpSpPr>
          <a:xfrm>
            <a:off x="1377586" y="1421385"/>
            <a:ext cx="2509169" cy="785517"/>
            <a:chOff x="1695491" y="1650299"/>
            <a:chExt cx="3088208" cy="966790"/>
          </a:xfrm>
        </p:grpSpPr>
        <p:sp>
          <p:nvSpPr>
            <p:cNvPr id="119" name="Rounded Rectangle 90">
              <a:extLst>
                <a:ext uri="{FF2B5EF4-FFF2-40B4-BE49-F238E27FC236}">
                  <a16:creationId xmlns:a16="http://schemas.microsoft.com/office/drawing/2014/main" id="{BA5F1F20-70EC-4833-B235-63B506EB5C52}"/>
                </a:ext>
              </a:extLst>
            </p:cNvPr>
            <p:cNvSpPr/>
            <p:nvPr/>
          </p:nvSpPr>
          <p:spPr bwMode="auto">
            <a:xfrm>
              <a:off x="2658071" y="1650299"/>
              <a:ext cx="982800" cy="180000"/>
            </a:xfrm>
            <a:prstGeom prst="roundRect">
              <a:avLst/>
            </a:prstGeom>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GB" sz="650">
                  <a:latin typeface="Arial" panose="020B0604020202020204" pitchFamily="34" charset="0"/>
                  <a:cs typeface="Arial" panose="020B0604020202020204" pitchFamily="34" charset="0"/>
                </a:rPr>
                <a:t>7. Marketing</a:t>
              </a:r>
            </a:p>
          </p:txBody>
        </p:sp>
        <p:cxnSp>
          <p:nvCxnSpPr>
            <p:cNvPr id="121" name="AutoShape 12">
              <a:extLst>
                <a:ext uri="{FF2B5EF4-FFF2-40B4-BE49-F238E27FC236}">
                  <a16:creationId xmlns:a16="http://schemas.microsoft.com/office/drawing/2014/main" id="{9B71E6F4-3315-4E32-BCAA-B7BBC625332B}"/>
                </a:ext>
              </a:extLst>
            </p:cNvPr>
            <p:cNvCxnSpPr>
              <a:cxnSpLocks noChangeShapeType="1"/>
              <a:stCxn id="218" idx="0"/>
              <a:endCxn id="119" idx="1"/>
            </p:cNvCxnSpPr>
            <p:nvPr/>
          </p:nvCxnSpPr>
          <p:spPr bwMode="auto">
            <a:xfrm rot="5400000" flipH="1" flipV="1">
              <a:off x="1738386" y="1697404"/>
              <a:ext cx="876790" cy="962580"/>
            </a:xfrm>
            <a:prstGeom prst="curvedConnector2">
              <a:avLst/>
            </a:prstGeom>
            <a:noFill/>
            <a:ln w="12700">
              <a:solidFill>
                <a:srgbClr xmlns:mc="http://schemas.openxmlformats.org/markup-compatibility/2006" xmlns:a14="http://schemas.microsoft.com/office/drawing/2010/main" val="0000FF" mc:Ignorable="a14" a14:legacySpreadsheetColorIndex="12"/>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125" name="AutoShape 12">
              <a:extLst>
                <a:ext uri="{FF2B5EF4-FFF2-40B4-BE49-F238E27FC236}">
                  <a16:creationId xmlns:a16="http://schemas.microsoft.com/office/drawing/2014/main" id="{DDAAB82E-2A3C-4B50-A7DA-0A74C5DCBF22}"/>
                </a:ext>
              </a:extLst>
            </p:cNvPr>
            <p:cNvCxnSpPr>
              <a:cxnSpLocks noChangeShapeType="1"/>
              <a:stCxn id="119" idx="3"/>
              <a:endCxn id="180" idx="1"/>
            </p:cNvCxnSpPr>
            <p:nvPr/>
          </p:nvCxnSpPr>
          <p:spPr bwMode="auto">
            <a:xfrm flipV="1">
              <a:off x="3640870" y="1692372"/>
              <a:ext cx="1142829" cy="47927"/>
            </a:xfrm>
            <a:prstGeom prst="curvedConnector4">
              <a:avLst>
                <a:gd name="adj1" fmla="val 48847"/>
                <a:gd name="adj2" fmla="val 774826"/>
              </a:avLst>
            </a:prstGeom>
            <a:noFill/>
            <a:ln w="12700">
              <a:solidFill>
                <a:srgbClr xmlns:mc="http://schemas.openxmlformats.org/markup-compatibility/2006" xmlns:a14="http://schemas.microsoft.com/office/drawing/2010/main" val="0000FF" mc:Ignorable="a14" a14:legacySpreadsheetColorIndex="12"/>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grpSp>
      <p:grpSp>
        <p:nvGrpSpPr>
          <p:cNvPr id="240" name="Gruppieren 239">
            <a:extLst>
              <a:ext uri="{FF2B5EF4-FFF2-40B4-BE49-F238E27FC236}">
                <a16:creationId xmlns:a16="http://schemas.microsoft.com/office/drawing/2014/main" id="{C79916EE-911B-4278-8331-188E2D49ABC0}"/>
              </a:ext>
            </a:extLst>
          </p:cNvPr>
          <p:cNvGrpSpPr/>
          <p:nvPr/>
        </p:nvGrpSpPr>
        <p:grpSpPr>
          <a:xfrm>
            <a:off x="1645987" y="1641553"/>
            <a:ext cx="2026629" cy="625460"/>
            <a:chOff x="2025830" y="1921276"/>
            <a:chExt cx="2494312" cy="769797"/>
          </a:xfrm>
        </p:grpSpPr>
        <p:sp>
          <p:nvSpPr>
            <p:cNvPr id="126" name="Rounded Rectangle 90">
              <a:extLst>
                <a:ext uri="{FF2B5EF4-FFF2-40B4-BE49-F238E27FC236}">
                  <a16:creationId xmlns:a16="http://schemas.microsoft.com/office/drawing/2014/main" id="{E60D40D0-8434-4AD0-A9C8-478F60F63C63}"/>
                </a:ext>
              </a:extLst>
            </p:cNvPr>
            <p:cNvSpPr/>
            <p:nvPr/>
          </p:nvSpPr>
          <p:spPr bwMode="auto">
            <a:xfrm>
              <a:off x="2353271" y="2022919"/>
              <a:ext cx="982800" cy="180000"/>
            </a:xfrm>
            <a:prstGeom prst="roundRect">
              <a:avLst/>
            </a:prstGeom>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GB" sz="650">
                  <a:latin typeface="Arial" panose="020B0604020202020204" pitchFamily="34" charset="0"/>
                  <a:cs typeface="Arial" panose="020B0604020202020204" pitchFamily="34" charset="0"/>
                </a:rPr>
                <a:t>8. Interest</a:t>
              </a:r>
            </a:p>
          </p:txBody>
        </p:sp>
        <p:cxnSp>
          <p:nvCxnSpPr>
            <p:cNvPr id="127" name="AutoShape 12">
              <a:extLst>
                <a:ext uri="{FF2B5EF4-FFF2-40B4-BE49-F238E27FC236}">
                  <a16:creationId xmlns:a16="http://schemas.microsoft.com/office/drawing/2014/main" id="{5EB46582-9156-4DA4-AE5B-197DCDD8F0BC}"/>
                </a:ext>
              </a:extLst>
            </p:cNvPr>
            <p:cNvCxnSpPr>
              <a:cxnSpLocks noChangeShapeType="1"/>
              <a:stCxn id="184" idx="2"/>
              <a:endCxn id="126" idx="3"/>
            </p:cNvCxnSpPr>
            <p:nvPr/>
          </p:nvCxnSpPr>
          <p:spPr bwMode="auto">
            <a:xfrm rot="10800000" flipV="1">
              <a:off x="3336072" y="1921276"/>
              <a:ext cx="1184070" cy="191643"/>
            </a:xfrm>
            <a:prstGeom prst="curvedConnector3">
              <a:avLst>
                <a:gd name="adj1" fmla="val 50000"/>
              </a:avLst>
            </a:prstGeom>
            <a:noFill/>
            <a:ln w="12700">
              <a:solidFill>
                <a:srgbClr xmlns:mc="http://schemas.openxmlformats.org/markup-compatibility/2006" xmlns:a14="http://schemas.microsoft.com/office/drawing/2010/main" val="0000FF" mc:Ignorable="a14" a14:legacySpreadsheetColorIndex="12"/>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128" name="AutoShape 12">
              <a:extLst>
                <a:ext uri="{FF2B5EF4-FFF2-40B4-BE49-F238E27FC236}">
                  <a16:creationId xmlns:a16="http://schemas.microsoft.com/office/drawing/2014/main" id="{3D9C0376-9B4F-4A8E-8C40-E44F36A0A9F7}"/>
                </a:ext>
              </a:extLst>
            </p:cNvPr>
            <p:cNvCxnSpPr>
              <a:cxnSpLocks noChangeShapeType="1"/>
              <a:stCxn id="126" idx="1"/>
              <a:endCxn id="219" idx="7"/>
            </p:cNvCxnSpPr>
            <p:nvPr/>
          </p:nvCxnSpPr>
          <p:spPr bwMode="auto">
            <a:xfrm rot="10800000" flipV="1">
              <a:off x="2025830" y="2112918"/>
              <a:ext cx="327441" cy="578155"/>
            </a:xfrm>
            <a:prstGeom prst="curvedConnector2">
              <a:avLst/>
            </a:prstGeom>
            <a:noFill/>
            <a:ln w="12700">
              <a:solidFill>
                <a:srgbClr xmlns:mc="http://schemas.openxmlformats.org/markup-compatibility/2006" xmlns:a14="http://schemas.microsoft.com/office/drawing/2010/main" val="0000FF" mc:Ignorable="a14" a14:legacySpreadsheetColorIndex="12"/>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grpSp>
      <p:grpSp>
        <p:nvGrpSpPr>
          <p:cNvPr id="241" name="Gruppieren 240">
            <a:extLst>
              <a:ext uri="{FF2B5EF4-FFF2-40B4-BE49-F238E27FC236}">
                <a16:creationId xmlns:a16="http://schemas.microsoft.com/office/drawing/2014/main" id="{476B41F5-0A95-4806-B335-209E33C7F500}"/>
              </a:ext>
            </a:extLst>
          </p:cNvPr>
          <p:cNvGrpSpPr/>
          <p:nvPr/>
        </p:nvGrpSpPr>
        <p:grpSpPr>
          <a:xfrm>
            <a:off x="1431760" y="2871666"/>
            <a:ext cx="2132508" cy="379220"/>
            <a:chOff x="1762166" y="3435256"/>
            <a:chExt cx="2624625" cy="466732"/>
          </a:xfrm>
        </p:grpSpPr>
        <p:cxnSp>
          <p:nvCxnSpPr>
            <p:cNvPr id="118" name="AutoShape 1">
              <a:extLst>
                <a:ext uri="{FF2B5EF4-FFF2-40B4-BE49-F238E27FC236}">
                  <a16:creationId xmlns:a16="http://schemas.microsoft.com/office/drawing/2014/main" id="{796E7775-A05E-4F21-B0DC-5AA27F2030F6}"/>
                </a:ext>
              </a:extLst>
            </p:cNvPr>
            <p:cNvCxnSpPr>
              <a:cxnSpLocks noChangeShapeType="1"/>
              <a:stCxn id="220" idx="4"/>
              <a:endCxn id="120" idx="0"/>
            </p:cNvCxnSpPr>
            <p:nvPr/>
          </p:nvCxnSpPr>
          <p:spPr bwMode="auto">
            <a:xfrm rot="16200000" flipH="1">
              <a:off x="2286225" y="2911197"/>
              <a:ext cx="286732" cy="1334850"/>
            </a:xfrm>
            <a:prstGeom prst="curvedConnector3">
              <a:avLst>
                <a:gd name="adj1" fmla="val 50000"/>
              </a:avLst>
            </a:prstGeom>
            <a:noFill/>
            <a:ln w="12700">
              <a:solidFill>
                <a:srgbClr xmlns:mc="http://schemas.openxmlformats.org/markup-compatibility/2006" xmlns:a14="http://schemas.microsoft.com/office/drawing/2010/main" val="008080" mc:Ignorable="a14" a14:legacySpreadsheetColorIndex="2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120" name="Rounded Rectangle 89">
              <a:extLst>
                <a:ext uri="{FF2B5EF4-FFF2-40B4-BE49-F238E27FC236}">
                  <a16:creationId xmlns:a16="http://schemas.microsoft.com/office/drawing/2014/main" id="{D17F551E-8B51-423B-9D7F-38185BE2EB61}"/>
                </a:ext>
              </a:extLst>
            </p:cNvPr>
            <p:cNvSpPr/>
            <p:nvPr/>
          </p:nvSpPr>
          <p:spPr bwMode="auto">
            <a:xfrm>
              <a:off x="2605616" y="3721988"/>
              <a:ext cx="982800" cy="180000"/>
            </a:xfrm>
            <a:prstGeom prst="roundRect">
              <a:avLst/>
            </a:prstGeom>
            <a:solidFill>
              <a:srgbClr val="92D050"/>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GB" sz="650">
                  <a:solidFill>
                    <a:sysClr val="windowText" lastClr="000000"/>
                  </a:solidFill>
                  <a:latin typeface="Arial" panose="020B0604020202020204" pitchFamily="34" charset="0"/>
                  <a:cs typeface="Arial" panose="020B0604020202020204" pitchFamily="34" charset="0"/>
                </a:rPr>
                <a:t>9. Lead</a:t>
              </a:r>
            </a:p>
          </p:txBody>
        </p:sp>
        <p:cxnSp>
          <p:nvCxnSpPr>
            <p:cNvPr id="129" name="AutoShape 1">
              <a:extLst>
                <a:ext uri="{FF2B5EF4-FFF2-40B4-BE49-F238E27FC236}">
                  <a16:creationId xmlns:a16="http://schemas.microsoft.com/office/drawing/2014/main" id="{2E9721B7-CC61-4246-B097-B9185817D055}"/>
                </a:ext>
              </a:extLst>
            </p:cNvPr>
            <p:cNvCxnSpPr>
              <a:cxnSpLocks noChangeShapeType="1"/>
              <a:stCxn id="120" idx="3"/>
              <a:endCxn id="202" idx="2"/>
            </p:cNvCxnSpPr>
            <p:nvPr/>
          </p:nvCxnSpPr>
          <p:spPr bwMode="auto">
            <a:xfrm flipV="1">
              <a:off x="3588416" y="3697681"/>
              <a:ext cx="798375" cy="114308"/>
            </a:xfrm>
            <a:prstGeom prst="curvedConnector3">
              <a:avLst>
                <a:gd name="adj1" fmla="val 50000"/>
              </a:avLst>
            </a:prstGeom>
            <a:noFill/>
            <a:ln w="12700">
              <a:solidFill>
                <a:srgbClr xmlns:mc="http://schemas.openxmlformats.org/markup-compatibility/2006" xmlns:a14="http://schemas.microsoft.com/office/drawing/2010/main" val="008080" mc:Ignorable="a14" a14:legacySpreadsheetColorIndex="2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grpSp>
      <p:grpSp>
        <p:nvGrpSpPr>
          <p:cNvPr id="242" name="Gruppieren 241">
            <a:extLst>
              <a:ext uri="{FF2B5EF4-FFF2-40B4-BE49-F238E27FC236}">
                <a16:creationId xmlns:a16="http://schemas.microsoft.com/office/drawing/2014/main" id="{A707951B-C6EA-4668-B6D5-D5383BA26811}"/>
              </a:ext>
            </a:extLst>
          </p:cNvPr>
          <p:cNvGrpSpPr/>
          <p:nvPr/>
        </p:nvGrpSpPr>
        <p:grpSpPr>
          <a:xfrm>
            <a:off x="1954440" y="1809100"/>
            <a:ext cx="1741393" cy="1167445"/>
            <a:chOff x="2405464" y="2127486"/>
            <a:chExt cx="2143253" cy="1436855"/>
          </a:xfrm>
        </p:grpSpPr>
        <p:sp>
          <p:nvSpPr>
            <p:cNvPr id="130" name="Rounded Rectangle 89">
              <a:extLst>
                <a:ext uri="{FF2B5EF4-FFF2-40B4-BE49-F238E27FC236}">
                  <a16:creationId xmlns:a16="http://schemas.microsoft.com/office/drawing/2014/main" id="{00FE03D3-F639-478F-9580-B78277271393}"/>
                </a:ext>
              </a:extLst>
            </p:cNvPr>
            <p:cNvSpPr/>
            <p:nvPr/>
          </p:nvSpPr>
          <p:spPr bwMode="auto">
            <a:xfrm>
              <a:off x="2405464" y="2933478"/>
              <a:ext cx="982800" cy="180000"/>
            </a:xfrm>
            <a:prstGeom prst="roundRect">
              <a:avLst/>
            </a:prstGeom>
            <a:solidFill>
              <a:srgbClr val="92D050"/>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GB" sz="650">
                  <a:solidFill>
                    <a:sysClr val="windowText" lastClr="000000"/>
                  </a:solidFill>
                  <a:latin typeface="Arial" panose="020B0604020202020204" pitchFamily="34" charset="0"/>
                  <a:cs typeface="Arial" panose="020B0604020202020204" pitchFamily="34" charset="0"/>
                </a:rPr>
                <a:t>10. Proposal</a:t>
              </a:r>
            </a:p>
          </p:txBody>
        </p:sp>
        <p:cxnSp>
          <p:nvCxnSpPr>
            <p:cNvPr id="131" name="AutoShape 1">
              <a:extLst>
                <a:ext uri="{FF2B5EF4-FFF2-40B4-BE49-F238E27FC236}">
                  <a16:creationId xmlns:a16="http://schemas.microsoft.com/office/drawing/2014/main" id="{A1C99E05-41A4-49AF-AE58-831C94037998}"/>
                </a:ext>
              </a:extLst>
            </p:cNvPr>
            <p:cNvCxnSpPr>
              <a:cxnSpLocks noChangeShapeType="1"/>
              <a:stCxn id="205" idx="2"/>
              <a:endCxn id="130" idx="2"/>
            </p:cNvCxnSpPr>
            <p:nvPr/>
          </p:nvCxnSpPr>
          <p:spPr bwMode="auto">
            <a:xfrm rot="10800000">
              <a:off x="2896866" y="3113479"/>
              <a:ext cx="1651851" cy="450862"/>
            </a:xfrm>
            <a:prstGeom prst="curvedConnector2">
              <a:avLst/>
            </a:prstGeom>
            <a:noFill/>
            <a:ln w="12700">
              <a:solidFill>
                <a:srgbClr xmlns:mc="http://schemas.openxmlformats.org/markup-compatibility/2006" xmlns:a14="http://schemas.microsoft.com/office/drawing/2010/main" val="008080" mc:Ignorable="a14" a14:legacySpreadsheetColorIndex="2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132" name="AutoShape 1">
              <a:extLst>
                <a:ext uri="{FF2B5EF4-FFF2-40B4-BE49-F238E27FC236}">
                  <a16:creationId xmlns:a16="http://schemas.microsoft.com/office/drawing/2014/main" id="{55E21A67-494B-46D5-92D8-3D092028F414}"/>
                </a:ext>
              </a:extLst>
            </p:cNvPr>
            <p:cNvCxnSpPr>
              <a:cxnSpLocks noChangeShapeType="1"/>
              <a:stCxn id="130" idx="0"/>
              <a:endCxn id="182" idx="2"/>
            </p:cNvCxnSpPr>
            <p:nvPr/>
          </p:nvCxnSpPr>
          <p:spPr bwMode="auto">
            <a:xfrm rot="5400000" flipH="1" flipV="1">
              <a:off x="3276468" y="1747882"/>
              <a:ext cx="805991" cy="1565199"/>
            </a:xfrm>
            <a:prstGeom prst="curvedConnector2">
              <a:avLst/>
            </a:prstGeom>
            <a:noFill/>
            <a:ln w="12700">
              <a:solidFill>
                <a:srgbClr xmlns:mc="http://schemas.openxmlformats.org/markup-compatibility/2006" xmlns:a14="http://schemas.microsoft.com/office/drawing/2010/main" val="008080" mc:Ignorable="a14" a14:legacySpreadsheetColorIndex="2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grpSp>
      <p:grpSp>
        <p:nvGrpSpPr>
          <p:cNvPr id="235" name="Gruppieren 234">
            <a:extLst>
              <a:ext uri="{FF2B5EF4-FFF2-40B4-BE49-F238E27FC236}">
                <a16:creationId xmlns:a16="http://schemas.microsoft.com/office/drawing/2014/main" id="{E5A2F2C3-A23E-46D9-99B0-6A35F78FB307}"/>
              </a:ext>
            </a:extLst>
          </p:cNvPr>
          <p:cNvGrpSpPr/>
          <p:nvPr/>
        </p:nvGrpSpPr>
        <p:grpSpPr>
          <a:xfrm>
            <a:off x="3239227" y="3490793"/>
            <a:ext cx="798525" cy="469762"/>
            <a:chOff x="3986741" y="4197293"/>
            <a:chExt cx="982800" cy="578173"/>
          </a:xfrm>
        </p:grpSpPr>
        <p:cxnSp>
          <p:nvCxnSpPr>
            <p:cNvPr id="133" name="AutoShape 1">
              <a:extLst>
                <a:ext uri="{FF2B5EF4-FFF2-40B4-BE49-F238E27FC236}">
                  <a16:creationId xmlns:a16="http://schemas.microsoft.com/office/drawing/2014/main" id="{A857141F-E32F-4CA8-BB35-52ACB3E8685F}"/>
                </a:ext>
              </a:extLst>
            </p:cNvPr>
            <p:cNvCxnSpPr>
              <a:cxnSpLocks noChangeShapeType="1"/>
              <a:stCxn id="194" idx="2"/>
              <a:endCxn id="134" idx="2"/>
            </p:cNvCxnSpPr>
            <p:nvPr/>
          </p:nvCxnSpPr>
          <p:spPr bwMode="auto">
            <a:xfrm rot="10800000">
              <a:off x="4478143" y="4592550"/>
              <a:ext cx="288722" cy="182916"/>
            </a:xfrm>
            <a:prstGeom prst="curvedConnector2">
              <a:avLst/>
            </a:prstGeom>
            <a:noFill/>
            <a:ln w="12700">
              <a:solidFill>
                <a:srgbClr xmlns:mc="http://schemas.openxmlformats.org/markup-compatibility/2006" xmlns:a14="http://schemas.microsoft.com/office/drawing/2010/main" val="008080" mc:Ignorable="a14" a14:legacySpreadsheetColorIndex="2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134" name="Rounded Rectangle 89">
              <a:extLst>
                <a:ext uri="{FF2B5EF4-FFF2-40B4-BE49-F238E27FC236}">
                  <a16:creationId xmlns:a16="http://schemas.microsoft.com/office/drawing/2014/main" id="{D60AD934-F976-4B8C-87A3-C3137B03FA9B}"/>
                </a:ext>
              </a:extLst>
            </p:cNvPr>
            <p:cNvSpPr/>
            <p:nvPr/>
          </p:nvSpPr>
          <p:spPr bwMode="auto">
            <a:xfrm>
              <a:off x="3986741" y="4412550"/>
              <a:ext cx="982800" cy="180000"/>
            </a:xfrm>
            <a:prstGeom prst="roundRect">
              <a:avLst/>
            </a:prstGeom>
            <a:solidFill>
              <a:srgbClr val="92D050"/>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GB" sz="650">
                  <a:solidFill>
                    <a:sysClr val="windowText" lastClr="000000"/>
                  </a:solidFill>
                  <a:latin typeface="Arial" panose="020B0604020202020204" pitchFamily="34" charset="0"/>
                  <a:cs typeface="Arial" panose="020B0604020202020204" pitchFamily="34" charset="0"/>
                </a:rPr>
                <a:t>5. Solution</a:t>
              </a:r>
            </a:p>
          </p:txBody>
        </p:sp>
        <p:cxnSp>
          <p:nvCxnSpPr>
            <p:cNvPr id="135" name="AutoShape 1">
              <a:extLst>
                <a:ext uri="{FF2B5EF4-FFF2-40B4-BE49-F238E27FC236}">
                  <a16:creationId xmlns:a16="http://schemas.microsoft.com/office/drawing/2014/main" id="{7355463A-0EDF-4354-95F3-EF3F25718C6C}"/>
                </a:ext>
              </a:extLst>
            </p:cNvPr>
            <p:cNvCxnSpPr>
              <a:cxnSpLocks noChangeShapeType="1"/>
              <a:stCxn id="134" idx="0"/>
              <a:endCxn id="195" idx="4"/>
            </p:cNvCxnSpPr>
            <p:nvPr/>
          </p:nvCxnSpPr>
          <p:spPr bwMode="auto">
            <a:xfrm rot="5400000" flipH="1" flipV="1">
              <a:off x="4565101" y="4110335"/>
              <a:ext cx="215257" cy="389174"/>
            </a:xfrm>
            <a:prstGeom prst="curvedConnector3">
              <a:avLst>
                <a:gd name="adj1" fmla="val 50000"/>
              </a:avLst>
            </a:prstGeom>
            <a:noFill/>
            <a:ln w="12700">
              <a:solidFill>
                <a:srgbClr xmlns:mc="http://schemas.openxmlformats.org/markup-compatibility/2006" xmlns:a14="http://schemas.microsoft.com/office/drawing/2010/main" val="008080" mc:Ignorable="a14" a14:legacySpreadsheetColorIndex="2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grpSp>
      <p:grpSp>
        <p:nvGrpSpPr>
          <p:cNvPr id="238" name="Gruppieren 237">
            <a:extLst>
              <a:ext uri="{FF2B5EF4-FFF2-40B4-BE49-F238E27FC236}">
                <a16:creationId xmlns:a16="http://schemas.microsoft.com/office/drawing/2014/main" id="{77917832-1205-401D-A3EA-DDF31E77F81B}"/>
              </a:ext>
            </a:extLst>
          </p:cNvPr>
          <p:cNvGrpSpPr/>
          <p:nvPr/>
        </p:nvGrpSpPr>
        <p:grpSpPr>
          <a:xfrm>
            <a:off x="1160894" y="2817496"/>
            <a:ext cx="2403374" cy="773905"/>
            <a:chOff x="1428792" y="3368589"/>
            <a:chExt cx="2957999" cy="952499"/>
          </a:xfrm>
        </p:grpSpPr>
        <p:sp>
          <p:nvSpPr>
            <p:cNvPr id="136" name="Rounded Rectangle 89">
              <a:extLst>
                <a:ext uri="{FF2B5EF4-FFF2-40B4-BE49-F238E27FC236}">
                  <a16:creationId xmlns:a16="http://schemas.microsoft.com/office/drawing/2014/main" id="{E1E120C8-2BF7-4FA6-A9E5-E6AF17B64B5C}"/>
                </a:ext>
              </a:extLst>
            </p:cNvPr>
            <p:cNvSpPr/>
            <p:nvPr/>
          </p:nvSpPr>
          <p:spPr bwMode="auto">
            <a:xfrm>
              <a:off x="2024591" y="4141088"/>
              <a:ext cx="982800" cy="180000"/>
            </a:xfrm>
            <a:prstGeom prst="roundRect">
              <a:avLst/>
            </a:prstGeom>
            <a:solidFill>
              <a:srgbClr val="92D050"/>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GB" sz="650">
                  <a:solidFill>
                    <a:sysClr val="windowText" lastClr="000000"/>
                  </a:solidFill>
                  <a:latin typeface="Arial" panose="020B0604020202020204" pitchFamily="34" charset="0"/>
                  <a:cs typeface="Arial" panose="020B0604020202020204" pitchFamily="34" charset="0"/>
                </a:rPr>
                <a:t>6. Opportunity</a:t>
              </a:r>
            </a:p>
          </p:txBody>
        </p:sp>
        <p:cxnSp>
          <p:nvCxnSpPr>
            <p:cNvPr id="137" name="AutoShape 1">
              <a:extLst>
                <a:ext uri="{FF2B5EF4-FFF2-40B4-BE49-F238E27FC236}">
                  <a16:creationId xmlns:a16="http://schemas.microsoft.com/office/drawing/2014/main" id="{7FA907F7-EECA-4963-ABD5-6A86E02E7502}"/>
                </a:ext>
              </a:extLst>
            </p:cNvPr>
            <p:cNvCxnSpPr>
              <a:cxnSpLocks noChangeShapeType="1"/>
              <a:stCxn id="201" idx="2"/>
              <a:endCxn id="136" idx="3"/>
            </p:cNvCxnSpPr>
            <p:nvPr/>
          </p:nvCxnSpPr>
          <p:spPr bwMode="auto">
            <a:xfrm rot="10800000" flipV="1">
              <a:off x="3007392" y="3907238"/>
              <a:ext cx="1379399" cy="323849"/>
            </a:xfrm>
            <a:prstGeom prst="curvedConnector3">
              <a:avLst>
                <a:gd name="adj1" fmla="val 50000"/>
              </a:avLst>
            </a:prstGeom>
            <a:noFill/>
            <a:ln w="12700">
              <a:solidFill>
                <a:srgbClr xmlns:mc="http://schemas.openxmlformats.org/markup-compatibility/2006" xmlns:a14="http://schemas.microsoft.com/office/drawing/2010/main" val="008080" mc:Ignorable="a14" a14:legacySpreadsheetColorIndex="2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138" name="AutoShape 1">
              <a:extLst>
                <a:ext uri="{FF2B5EF4-FFF2-40B4-BE49-F238E27FC236}">
                  <a16:creationId xmlns:a16="http://schemas.microsoft.com/office/drawing/2014/main" id="{C0AD32FC-F220-4C83-A67C-849C155A0A7E}"/>
                </a:ext>
              </a:extLst>
            </p:cNvPr>
            <p:cNvCxnSpPr>
              <a:cxnSpLocks noChangeShapeType="1"/>
              <a:stCxn id="136" idx="0"/>
              <a:endCxn id="221" idx="4"/>
            </p:cNvCxnSpPr>
            <p:nvPr/>
          </p:nvCxnSpPr>
          <p:spPr bwMode="auto">
            <a:xfrm rot="16200000" flipV="1">
              <a:off x="1586143" y="3211238"/>
              <a:ext cx="772499" cy="1087201"/>
            </a:xfrm>
            <a:prstGeom prst="curvedConnector3">
              <a:avLst>
                <a:gd name="adj1" fmla="val 50000"/>
              </a:avLst>
            </a:prstGeom>
            <a:noFill/>
            <a:ln w="12700">
              <a:solidFill>
                <a:srgbClr xmlns:mc="http://schemas.openxmlformats.org/markup-compatibility/2006" xmlns:a14="http://schemas.microsoft.com/office/drawing/2010/main" val="008080" mc:Ignorable="a14" a14:legacySpreadsheetColorIndex="2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grpSp>
      <p:grpSp>
        <p:nvGrpSpPr>
          <p:cNvPr id="243" name="Gruppieren 242">
            <a:extLst>
              <a:ext uri="{FF2B5EF4-FFF2-40B4-BE49-F238E27FC236}">
                <a16:creationId xmlns:a16="http://schemas.microsoft.com/office/drawing/2014/main" id="{5213424C-96F1-4EB1-A6A5-E977B9D6ACD2}"/>
              </a:ext>
            </a:extLst>
          </p:cNvPr>
          <p:cNvGrpSpPr/>
          <p:nvPr/>
        </p:nvGrpSpPr>
        <p:grpSpPr>
          <a:xfrm>
            <a:off x="4476685" y="1421385"/>
            <a:ext cx="1981200" cy="196556"/>
            <a:chOff x="5509766" y="1650299"/>
            <a:chExt cx="2438400" cy="241915"/>
          </a:xfrm>
        </p:grpSpPr>
        <p:sp>
          <p:nvSpPr>
            <p:cNvPr id="139" name="Rounded Rectangle 89">
              <a:extLst>
                <a:ext uri="{FF2B5EF4-FFF2-40B4-BE49-F238E27FC236}">
                  <a16:creationId xmlns:a16="http://schemas.microsoft.com/office/drawing/2014/main" id="{519730F9-20C4-4659-9638-55677BD3E4F4}"/>
                </a:ext>
              </a:extLst>
            </p:cNvPr>
            <p:cNvSpPr/>
            <p:nvPr/>
          </p:nvSpPr>
          <p:spPr bwMode="auto">
            <a:xfrm>
              <a:off x="6354421" y="1650299"/>
              <a:ext cx="982800" cy="180000"/>
            </a:xfrm>
            <a:prstGeom prst="roundRect">
              <a:avLst/>
            </a:prstGeom>
            <a:solidFill>
              <a:srgbClr val="92D050"/>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GB" sz="650">
                  <a:solidFill>
                    <a:sysClr val="windowText" lastClr="000000"/>
                  </a:solidFill>
                  <a:latin typeface="Arial" panose="020B0604020202020204" pitchFamily="34" charset="0"/>
                  <a:cs typeface="Arial" panose="020B0604020202020204" pitchFamily="34" charset="0"/>
                </a:rPr>
                <a:t>11. Request</a:t>
              </a:r>
            </a:p>
          </p:txBody>
        </p:sp>
        <p:cxnSp>
          <p:nvCxnSpPr>
            <p:cNvPr id="140" name="AutoShape 1">
              <a:extLst>
                <a:ext uri="{FF2B5EF4-FFF2-40B4-BE49-F238E27FC236}">
                  <a16:creationId xmlns:a16="http://schemas.microsoft.com/office/drawing/2014/main" id="{9AF19A2A-E577-40AF-B8A6-FD50998EB7A2}"/>
                </a:ext>
              </a:extLst>
            </p:cNvPr>
            <p:cNvCxnSpPr>
              <a:cxnSpLocks noChangeShapeType="1"/>
              <a:stCxn id="189" idx="6"/>
              <a:endCxn id="139" idx="1"/>
            </p:cNvCxnSpPr>
            <p:nvPr/>
          </p:nvCxnSpPr>
          <p:spPr bwMode="auto">
            <a:xfrm flipV="1">
              <a:off x="5509766" y="1740299"/>
              <a:ext cx="844655" cy="71440"/>
            </a:xfrm>
            <a:prstGeom prst="curvedConnector3">
              <a:avLst>
                <a:gd name="adj1" fmla="val 50000"/>
              </a:avLst>
            </a:prstGeom>
            <a:noFill/>
            <a:ln w="12700">
              <a:solidFill>
                <a:srgbClr xmlns:mc="http://schemas.openxmlformats.org/markup-compatibility/2006" xmlns:a14="http://schemas.microsoft.com/office/drawing/2010/main" val="008080" mc:Ignorable="a14" a14:legacySpreadsheetColorIndex="2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141" name="AutoShape 1">
              <a:extLst>
                <a:ext uri="{FF2B5EF4-FFF2-40B4-BE49-F238E27FC236}">
                  <a16:creationId xmlns:a16="http://schemas.microsoft.com/office/drawing/2014/main" id="{B575595B-2945-461C-96ED-4040E7D286AB}"/>
                </a:ext>
              </a:extLst>
            </p:cNvPr>
            <p:cNvCxnSpPr>
              <a:cxnSpLocks noChangeShapeType="1"/>
              <a:stCxn id="139" idx="3"/>
              <a:endCxn id="197" idx="2"/>
            </p:cNvCxnSpPr>
            <p:nvPr/>
          </p:nvCxnSpPr>
          <p:spPr bwMode="auto">
            <a:xfrm>
              <a:off x="7337221" y="1740299"/>
              <a:ext cx="610945" cy="151915"/>
            </a:xfrm>
            <a:prstGeom prst="curvedConnector3">
              <a:avLst>
                <a:gd name="adj1" fmla="val 50000"/>
              </a:avLst>
            </a:prstGeom>
            <a:noFill/>
            <a:ln w="12700">
              <a:solidFill>
                <a:srgbClr xmlns:mc="http://schemas.openxmlformats.org/markup-compatibility/2006" xmlns:a14="http://schemas.microsoft.com/office/drawing/2010/main" val="008080" mc:Ignorable="a14" a14:legacySpreadsheetColorIndex="2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grpSp>
      <p:grpSp>
        <p:nvGrpSpPr>
          <p:cNvPr id="244" name="Gruppieren 243">
            <a:extLst>
              <a:ext uri="{FF2B5EF4-FFF2-40B4-BE49-F238E27FC236}">
                <a16:creationId xmlns:a16="http://schemas.microsoft.com/office/drawing/2014/main" id="{AF852047-4150-4EEB-ACD3-3FCE382A6A37}"/>
              </a:ext>
            </a:extLst>
          </p:cNvPr>
          <p:cNvGrpSpPr/>
          <p:nvPr/>
        </p:nvGrpSpPr>
        <p:grpSpPr>
          <a:xfrm>
            <a:off x="4568761" y="1888809"/>
            <a:ext cx="1972386" cy="278605"/>
            <a:chOff x="5623091" y="2225590"/>
            <a:chExt cx="2427552" cy="342898"/>
          </a:xfrm>
        </p:grpSpPr>
        <p:sp>
          <p:nvSpPr>
            <p:cNvPr id="142" name="Rounded Rectangle 89">
              <a:extLst>
                <a:ext uri="{FF2B5EF4-FFF2-40B4-BE49-F238E27FC236}">
                  <a16:creationId xmlns:a16="http://schemas.microsoft.com/office/drawing/2014/main" id="{DC07F33B-A7D9-4B55-8D80-23AB50FF6D4D}"/>
                </a:ext>
              </a:extLst>
            </p:cNvPr>
            <p:cNvSpPr/>
            <p:nvPr/>
          </p:nvSpPr>
          <p:spPr bwMode="auto">
            <a:xfrm>
              <a:off x="6354421" y="2388488"/>
              <a:ext cx="982800" cy="180000"/>
            </a:xfrm>
            <a:prstGeom prst="roundRect">
              <a:avLst/>
            </a:prstGeom>
            <a:solidFill>
              <a:srgbClr val="92D050"/>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GB" sz="650">
                  <a:solidFill>
                    <a:sysClr val="windowText" lastClr="000000"/>
                  </a:solidFill>
                  <a:latin typeface="Arial" panose="020B0604020202020204" pitchFamily="34" charset="0"/>
                  <a:cs typeface="Arial" panose="020B0604020202020204" pitchFamily="34" charset="0"/>
                </a:rPr>
                <a:t>12. Funding</a:t>
              </a:r>
            </a:p>
          </p:txBody>
        </p:sp>
        <p:cxnSp>
          <p:nvCxnSpPr>
            <p:cNvPr id="143" name="AutoShape 1">
              <a:extLst>
                <a:ext uri="{FF2B5EF4-FFF2-40B4-BE49-F238E27FC236}">
                  <a16:creationId xmlns:a16="http://schemas.microsoft.com/office/drawing/2014/main" id="{738E1FED-F3FA-43E8-9B8C-2F7627AA8C9C}"/>
                </a:ext>
              </a:extLst>
            </p:cNvPr>
            <p:cNvCxnSpPr>
              <a:cxnSpLocks noChangeShapeType="1"/>
              <a:stCxn id="199" idx="3"/>
              <a:endCxn id="142" idx="3"/>
            </p:cNvCxnSpPr>
            <p:nvPr/>
          </p:nvCxnSpPr>
          <p:spPr bwMode="auto">
            <a:xfrm rot="5400000">
              <a:off x="7635265" y="2063110"/>
              <a:ext cx="117335" cy="713421"/>
            </a:xfrm>
            <a:prstGeom prst="curvedConnector2">
              <a:avLst/>
            </a:prstGeom>
            <a:noFill/>
            <a:ln w="12700">
              <a:solidFill>
                <a:srgbClr xmlns:mc="http://schemas.openxmlformats.org/markup-compatibility/2006" xmlns:a14="http://schemas.microsoft.com/office/drawing/2010/main" val="008080" mc:Ignorable="a14" a14:legacySpreadsheetColorIndex="2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144" name="AutoShape 1">
              <a:extLst>
                <a:ext uri="{FF2B5EF4-FFF2-40B4-BE49-F238E27FC236}">
                  <a16:creationId xmlns:a16="http://schemas.microsoft.com/office/drawing/2014/main" id="{2C60EC3B-7948-4C6C-ADCE-E7726AEE131F}"/>
                </a:ext>
              </a:extLst>
            </p:cNvPr>
            <p:cNvCxnSpPr>
              <a:cxnSpLocks noChangeShapeType="1"/>
              <a:stCxn id="142" idx="1"/>
              <a:endCxn id="187" idx="6"/>
            </p:cNvCxnSpPr>
            <p:nvPr/>
          </p:nvCxnSpPr>
          <p:spPr bwMode="auto">
            <a:xfrm rot="10800000">
              <a:off x="5623091" y="2225590"/>
              <a:ext cx="731332" cy="252899"/>
            </a:xfrm>
            <a:prstGeom prst="curvedConnector3">
              <a:avLst>
                <a:gd name="adj1" fmla="val 50000"/>
              </a:avLst>
            </a:prstGeom>
            <a:noFill/>
            <a:ln w="12700">
              <a:solidFill>
                <a:srgbClr xmlns:mc="http://schemas.openxmlformats.org/markup-compatibility/2006" xmlns:a14="http://schemas.microsoft.com/office/drawing/2010/main" val="008080" mc:Ignorable="a14" a14:legacySpreadsheetColorIndex="2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grpSp>
      <p:sp>
        <p:nvSpPr>
          <p:cNvPr id="145" name="Oval 88">
            <a:extLst>
              <a:ext uri="{FF2B5EF4-FFF2-40B4-BE49-F238E27FC236}">
                <a16:creationId xmlns:a16="http://schemas.microsoft.com/office/drawing/2014/main" id="{B0D15219-4304-4157-89A3-2870DFFFF1E4}"/>
              </a:ext>
            </a:extLst>
          </p:cNvPr>
          <p:cNvSpPr/>
          <p:nvPr/>
        </p:nvSpPr>
        <p:spPr>
          <a:xfrm>
            <a:off x="6149115" y="3599933"/>
            <a:ext cx="876640" cy="527664"/>
          </a:xfrm>
          <a:prstGeom prst="ellipse">
            <a:avLst/>
          </a:prstGeom>
          <a:solidFill>
            <a:schemeClr val="bg2"/>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lnSpc>
                <a:spcPts val="569"/>
              </a:lnSpc>
            </a:pPr>
            <a:r>
              <a:rPr lang="en-GB" sz="650" dirty="0">
                <a:solidFill>
                  <a:sysClr val="windowText" lastClr="000000"/>
                </a:solidFill>
                <a:latin typeface="Arial" panose="020B0604020202020204" pitchFamily="34" charset="0"/>
                <a:cs typeface="Arial" panose="020B0604020202020204" pitchFamily="34" charset="0"/>
              </a:rPr>
              <a:t>Subject Matter Experts</a:t>
            </a:r>
          </a:p>
        </p:txBody>
      </p:sp>
      <p:grpSp>
        <p:nvGrpSpPr>
          <p:cNvPr id="234" name="Gruppieren 233">
            <a:extLst>
              <a:ext uri="{FF2B5EF4-FFF2-40B4-BE49-F238E27FC236}">
                <a16:creationId xmlns:a16="http://schemas.microsoft.com/office/drawing/2014/main" id="{8D00ADFF-58C1-484E-AF29-6CBFC830A80C}"/>
              </a:ext>
            </a:extLst>
          </p:cNvPr>
          <p:cNvGrpSpPr/>
          <p:nvPr/>
        </p:nvGrpSpPr>
        <p:grpSpPr>
          <a:xfrm>
            <a:off x="4430252" y="4179562"/>
            <a:ext cx="2162604" cy="228699"/>
            <a:chOff x="5452610" y="5045111"/>
            <a:chExt cx="2661664" cy="281484"/>
          </a:xfrm>
        </p:grpSpPr>
        <p:sp>
          <p:nvSpPr>
            <p:cNvPr id="146" name="Rounded Rectangle 90">
              <a:extLst>
                <a:ext uri="{FF2B5EF4-FFF2-40B4-BE49-F238E27FC236}">
                  <a16:creationId xmlns:a16="http://schemas.microsoft.com/office/drawing/2014/main" id="{0E94B1F9-3889-4058-8F2D-BD45324480F7}"/>
                </a:ext>
              </a:extLst>
            </p:cNvPr>
            <p:cNvSpPr/>
            <p:nvPr/>
          </p:nvSpPr>
          <p:spPr bwMode="auto">
            <a:xfrm>
              <a:off x="6405966" y="5131686"/>
              <a:ext cx="982800" cy="180000"/>
            </a:xfrm>
            <a:prstGeom prst="roundRect">
              <a:avLst/>
            </a:prstGeom>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GB" sz="650" dirty="0">
                  <a:latin typeface="Arial" panose="020B0604020202020204" pitchFamily="34" charset="0"/>
                  <a:cs typeface="Arial" panose="020B0604020202020204" pitchFamily="34" charset="0"/>
                </a:rPr>
                <a:t>4. Idea</a:t>
              </a:r>
            </a:p>
          </p:txBody>
        </p:sp>
        <p:cxnSp>
          <p:nvCxnSpPr>
            <p:cNvPr id="147" name="AutoShape 12">
              <a:extLst>
                <a:ext uri="{FF2B5EF4-FFF2-40B4-BE49-F238E27FC236}">
                  <a16:creationId xmlns:a16="http://schemas.microsoft.com/office/drawing/2014/main" id="{D4121C28-298B-4A5C-B8B3-C73152FF3B96}"/>
                </a:ext>
              </a:extLst>
            </p:cNvPr>
            <p:cNvCxnSpPr>
              <a:cxnSpLocks noChangeShapeType="1"/>
              <a:stCxn id="214" idx="4"/>
              <a:endCxn id="146" idx="3"/>
            </p:cNvCxnSpPr>
            <p:nvPr/>
          </p:nvCxnSpPr>
          <p:spPr bwMode="auto">
            <a:xfrm rot="5400000">
              <a:off x="7663233" y="4770645"/>
              <a:ext cx="176575" cy="725507"/>
            </a:xfrm>
            <a:prstGeom prst="curvedConnector2">
              <a:avLst/>
            </a:prstGeom>
            <a:noFill/>
            <a:ln w="12700">
              <a:solidFill>
                <a:srgbClr xmlns:mc="http://schemas.openxmlformats.org/markup-compatibility/2006" xmlns:a14="http://schemas.microsoft.com/office/drawing/2010/main" val="0000FF" mc:Ignorable="a14" a14:legacySpreadsheetColorIndex="12"/>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148" name="AutoShape 12">
              <a:extLst>
                <a:ext uri="{FF2B5EF4-FFF2-40B4-BE49-F238E27FC236}">
                  <a16:creationId xmlns:a16="http://schemas.microsoft.com/office/drawing/2014/main" id="{35EE64E7-E967-49D4-BCF8-04208A1EC8EA}"/>
                </a:ext>
              </a:extLst>
            </p:cNvPr>
            <p:cNvCxnSpPr>
              <a:cxnSpLocks noChangeShapeType="1"/>
              <a:stCxn id="146" idx="1"/>
              <a:endCxn id="217" idx="6"/>
            </p:cNvCxnSpPr>
            <p:nvPr/>
          </p:nvCxnSpPr>
          <p:spPr bwMode="auto">
            <a:xfrm rot="10800000" flipV="1">
              <a:off x="5452610" y="5221685"/>
              <a:ext cx="953357" cy="104910"/>
            </a:xfrm>
            <a:prstGeom prst="curvedConnector3">
              <a:avLst>
                <a:gd name="adj1" fmla="val 50000"/>
              </a:avLst>
            </a:prstGeom>
            <a:noFill/>
            <a:ln w="12700">
              <a:solidFill>
                <a:srgbClr xmlns:mc="http://schemas.openxmlformats.org/markup-compatibility/2006" xmlns:a14="http://schemas.microsoft.com/office/drawing/2010/main" val="0000FF" mc:Ignorable="a14" a14:legacySpreadsheetColorIndex="12"/>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grpSp>
      <p:grpSp>
        <p:nvGrpSpPr>
          <p:cNvPr id="249" name="Gruppieren 248">
            <a:extLst>
              <a:ext uri="{FF2B5EF4-FFF2-40B4-BE49-F238E27FC236}">
                <a16:creationId xmlns:a16="http://schemas.microsoft.com/office/drawing/2014/main" id="{75A85B6B-37B6-4690-8B76-53F626218D2D}"/>
              </a:ext>
            </a:extLst>
          </p:cNvPr>
          <p:cNvGrpSpPr/>
          <p:nvPr/>
        </p:nvGrpSpPr>
        <p:grpSpPr>
          <a:xfrm>
            <a:off x="4622935" y="1710810"/>
            <a:ext cx="1788516" cy="159579"/>
            <a:chOff x="5689766" y="2006514"/>
            <a:chExt cx="2201250" cy="196405"/>
          </a:xfrm>
        </p:grpSpPr>
        <p:sp>
          <p:nvSpPr>
            <p:cNvPr id="152" name="Rounded Rectangle 89">
              <a:extLst>
                <a:ext uri="{FF2B5EF4-FFF2-40B4-BE49-F238E27FC236}">
                  <a16:creationId xmlns:a16="http://schemas.microsoft.com/office/drawing/2014/main" id="{8F284C58-7922-411B-A35E-BA98EA7C1D88}"/>
                </a:ext>
              </a:extLst>
            </p:cNvPr>
            <p:cNvSpPr/>
            <p:nvPr/>
          </p:nvSpPr>
          <p:spPr bwMode="auto">
            <a:xfrm>
              <a:off x="6354421" y="2022919"/>
              <a:ext cx="982800" cy="180000"/>
            </a:xfrm>
            <a:prstGeom prst="roundRect">
              <a:avLst/>
            </a:prstGeom>
            <a:solidFill>
              <a:srgbClr val="92D050"/>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GB" sz="650">
                  <a:solidFill>
                    <a:sysClr val="windowText" lastClr="000000"/>
                  </a:solidFill>
                  <a:latin typeface="Arial" panose="020B0604020202020204" pitchFamily="34" charset="0"/>
                  <a:cs typeface="Arial" panose="020B0604020202020204" pitchFamily="34" charset="0"/>
                </a:rPr>
                <a:t>15. Payback</a:t>
              </a:r>
            </a:p>
          </p:txBody>
        </p:sp>
        <p:cxnSp>
          <p:nvCxnSpPr>
            <p:cNvPr id="153" name="AutoShape 1">
              <a:extLst>
                <a:ext uri="{FF2B5EF4-FFF2-40B4-BE49-F238E27FC236}">
                  <a16:creationId xmlns:a16="http://schemas.microsoft.com/office/drawing/2014/main" id="{A6EF33BC-4035-4919-91A5-E6F3EAE48487}"/>
                </a:ext>
              </a:extLst>
            </p:cNvPr>
            <p:cNvCxnSpPr>
              <a:cxnSpLocks noChangeShapeType="1"/>
              <a:stCxn id="188" idx="6"/>
              <a:endCxn id="152" idx="1"/>
            </p:cNvCxnSpPr>
            <p:nvPr/>
          </p:nvCxnSpPr>
          <p:spPr bwMode="auto">
            <a:xfrm>
              <a:off x="5689766" y="2006514"/>
              <a:ext cx="664655" cy="106405"/>
            </a:xfrm>
            <a:prstGeom prst="curvedConnector3">
              <a:avLst>
                <a:gd name="adj1" fmla="val 50000"/>
              </a:avLst>
            </a:prstGeom>
            <a:noFill/>
            <a:ln w="12700">
              <a:solidFill>
                <a:srgbClr xmlns:mc="http://schemas.openxmlformats.org/markup-compatibility/2006" xmlns:a14="http://schemas.microsoft.com/office/drawing/2010/main" val="008080" mc:Ignorable="a14" a14:legacySpreadsheetColorIndex="2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154" name="AutoShape 1">
              <a:extLst>
                <a:ext uri="{FF2B5EF4-FFF2-40B4-BE49-F238E27FC236}">
                  <a16:creationId xmlns:a16="http://schemas.microsoft.com/office/drawing/2014/main" id="{2D9188D2-79A3-4A17-81E5-1443F7A6035C}"/>
                </a:ext>
              </a:extLst>
            </p:cNvPr>
            <p:cNvCxnSpPr>
              <a:cxnSpLocks noChangeShapeType="1"/>
              <a:stCxn id="152" idx="3"/>
              <a:endCxn id="198" idx="2"/>
            </p:cNvCxnSpPr>
            <p:nvPr/>
          </p:nvCxnSpPr>
          <p:spPr bwMode="auto">
            <a:xfrm flipV="1">
              <a:off x="7337220" y="2101763"/>
              <a:ext cx="553796" cy="11156"/>
            </a:xfrm>
            <a:prstGeom prst="curvedConnector3">
              <a:avLst>
                <a:gd name="adj1" fmla="val 50000"/>
              </a:avLst>
            </a:prstGeom>
            <a:noFill/>
            <a:ln w="12700">
              <a:solidFill>
                <a:srgbClr xmlns:mc="http://schemas.openxmlformats.org/markup-compatibility/2006" xmlns:a14="http://schemas.microsoft.com/office/drawing/2010/main" val="008080" mc:Ignorable="a14" a14:legacySpreadsheetColorIndex="2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grpSp>
      <p:grpSp>
        <p:nvGrpSpPr>
          <p:cNvPr id="245" name="Gruppieren 244">
            <a:extLst>
              <a:ext uri="{FF2B5EF4-FFF2-40B4-BE49-F238E27FC236}">
                <a16:creationId xmlns:a16="http://schemas.microsoft.com/office/drawing/2014/main" id="{2EEBCEE0-7A3C-4EE1-A4F3-9E5B15971023}"/>
              </a:ext>
            </a:extLst>
          </p:cNvPr>
          <p:cNvGrpSpPr/>
          <p:nvPr/>
        </p:nvGrpSpPr>
        <p:grpSpPr>
          <a:xfrm>
            <a:off x="4140431" y="2082285"/>
            <a:ext cx="1328993" cy="940692"/>
            <a:chOff x="5095930" y="2463717"/>
            <a:chExt cx="1635687" cy="1157777"/>
          </a:xfrm>
        </p:grpSpPr>
        <p:sp>
          <p:nvSpPr>
            <p:cNvPr id="155" name="Rounded Rectangle 89">
              <a:extLst>
                <a:ext uri="{FF2B5EF4-FFF2-40B4-BE49-F238E27FC236}">
                  <a16:creationId xmlns:a16="http://schemas.microsoft.com/office/drawing/2014/main" id="{E64E20FC-6A2C-49AE-BA1E-CD78E33FFB4D}"/>
                </a:ext>
              </a:extLst>
            </p:cNvPr>
            <p:cNvSpPr/>
            <p:nvPr/>
          </p:nvSpPr>
          <p:spPr bwMode="auto">
            <a:xfrm>
              <a:off x="5748817" y="2933478"/>
              <a:ext cx="982800" cy="180000"/>
            </a:xfrm>
            <a:prstGeom prst="roundRect">
              <a:avLst/>
            </a:prstGeom>
            <a:solidFill>
              <a:srgbClr val="92D050"/>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GB" sz="650">
                  <a:solidFill>
                    <a:sysClr val="windowText" lastClr="000000"/>
                  </a:solidFill>
                  <a:latin typeface="Arial" panose="020B0604020202020204" pitchFamily="34" charset="0"/>
                  <a:cs typeface="Arial" panose="020B0604020202020204" pitchFamily="34" charset="0"/>
                </a:rPr>
                <a:t>13. Payment</a:t>
              </a:r>
            </a:p>
          </p:txBody>
        </p:sp>
        <p:cxnSp>
          <p:nvCxnSpPr>
            <p:cNvPr id="156" name="AutoShape 1">
              <a:extLst>
                <a:ext uri="{FF2B5EF4-FFF2-40B4-BE49-F238E27FC236}">
                  <a16:creationId xmlns:a16="http://schemas.microsoft.com/office/drawing/2014/main" id="{DD702A76-7D73-4E57-B1FB-36F755CD5711}"/>
                </a:ext>
              </a:extLst>
            </p:cNvPr>
            <p:cNvCxnSpPr>
              <a:cxnSpLocks noChangeShapeType="1"/>
              <a:stCxn id="185" idx="4"/>
              <a:endCxn id="155" idx="0"/>
            </p:cNvCxnSpPr>
            <p:nvPr/>
          </p:nvCxnSpPr>
          <p:spPr bwMode="auto">
            <a:xfrm rot="16200000" flipH="1">
              <a:off x="5433193" y="2126454"/>
              <a:ext cx="469761" cy="1144287"/>
            </a:xfrm>
            <a:prstGeom prst="curvedConnector3">
              <a:avLst>
                <a:gd name="adj1" fmla="val 50000"/>
              </a:avLst>
            </a:prstGeom>
            <a:noFill/>
            <a:ln w="12700">
              <a:solidFill>
                <a:srgbClr xmlns:mc="http://schemas.openxmlformats.org/markup-compatibility/2006" xmlns:a14="http://schemas.microsoft.com/office/drawing/2010/main" val="008080" mc:Ignorable="a14" a14:legacySpreadsheetColorIndex="2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157" name="AutoShape 1">
              <a:extLst>
                <a:ext uri="{FF2B5EF4-FFF2-40B4-BE49-F238E27FC236}">
                  <a16:creationId xmlns:a16="http://schemas.microsoft.com/office/drawing/2014/main" id="{533F34F3-40DA-4AAF-9BFE-C619E36CB19C}"/>
                </a:ext>
              </a:extLst>
            </p:cNvPr>
            <p:cNvCxnSpPr>
              <a:cxnSpLocks noChangeShapeType="1"/>
              <a:stCxn id="155" idx="2"/>
              <a:endCxn id="203" idx="6"/>
            </p:cNvCxnSpPr>
            <p:nvPr/>
          </p:nvCxnSpPr>
          <p:spPr bwMode="auto">
            <a:xfrm rot="5400000">
              <a:off x="5620992" y="3002268"/>
              <a:ext cx="508016" cy="730436"/>
            </a:xfrm>
            <a:prstGeom prst="curvedConnector2">
              <a:avLst/>
            </a:prstGeom>
            <a:noFill/>
            <a:ln w="12700">
              <a:solidFill>
                <a:srgbClr xmlns:mc="http://schemas.openxmlformats.org/markup-compatibility/2006" xmlns:a14="http://schemas.microsoft.com/office/drawing/2010/main" val="008080" mc:Ignorable="a14" a14:legacySpreadsheetColorIndex="2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grpSp>
      <p:grpSp>
        <p:nvGrpSpPr>
          <p:cNvPr id="246" name="Gruppieren 245">
            <a:extLst>
              <a:ext uri="{FF2B5EF4-FFF2-40B4-BE49-F238E27FC236}">
                <a16:creationId xmlns:a16="http://schemas.microsoft.com/office/drawing/2014/main" id="{CBAC717A-4515-4CD5-96B5-6F7DE43AA99D}"/>
              </a:ext>
            </a:extLst>
          </p:cNvPr>
          <p:cNvGrpSpPr/>
          <p:nvPr/>
        </p:nvGrpSpPr>
        <p:grpSpPr>
          <a:xfrm>
            <a:off x="3765422" y="2071435"/>
            <a:ext cx="798525" cy="735829"/>
            <a:chOff x="4634366" y="2450359"/>
            <a:chExt cx="982800" cy="905635"/>
          </a:xfrm>
        </p:grpSpPr>
        <p:sp>
          <p:nvSpPr>
            <p:cNvPr id="158" name="Rounded Rectangle 89">
              <a:extLst>
                <a:ext uri="{FF2B5EF4-FFF2-40B4-BE49-F238E27FC236}">
                  <a16:creationId xmlns:a16="http://schemas.microsoft.com/office/drawing/2014/main" id="{00B3DE18-5897-4FEB-B5C4-768126642945}"/>
                </a:ext>
              </a:extLst>
            </p:cNvPr>
            <p:cNvSpPr/>
            <p:nvPr/>
          </p:nvSpPr>
          <p:spPr bwMode="auto">
            <a:xfrm>
              <a:off x="4634366" y="2844714"/>
              <a:ext cx="982800" cy="268766"/>
            </a:xfrm>
            <a:prstGeom prst="roundRect">
              <a:avLst/>
            </a:prstGeom>
            <a:solidFill>
              <a:srgbClr val="92D050"/>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GB" sz="650" dirty="0">
                  <a:solidFill>
                    <a:sysClr val="windowText" lastClr="000000"/>
                  </a:solidFill>
                  <a:latin typeface="Arial" panose="020B0604020202020204" pitchFamily="34" charset="0"/>
                  <a:cs typeface="Arial" panose="020B0604020202020204" pitchFamily="34" charset="0"/>
                </a:rPr>
                <a:t>14. Methods &amp; Systems</a:t>
              </a:r>
            </a:p>
          </p:txBody>
        </p:sp>
        <p:cxnSp>
          <p:nvCxnSpPr>
            <p:cNvPr id="159" name="AutoShape 1">
              <a:extLst>
                <a:ext uri="{FF2B5EF4-FFF2-40B4-BE49-F238E27FC236}">
                  <a16:creationId xmlns:a16="http://schemas.microsoft.com/office/drawing/2014/main" id="{34B4500F-D2E1-4772-A47C-DAD0ADEC56D9}"/>
                </a:ext>
              </a:extLst>
            </p:cNvPr>
            <p:cNvCxnSpPr>
              <a:cxnSpLocks noChangeShapeType="1"/>
              <a:stCxn id="204" idx="0"/>
              <a:endCxn id="158" idx="2"/>
            </p:cNvCxnSpPr>
            <p:nvPr/>
          </p:nvCxnSpPr>
          <p:spPr bwMode="auto">
            <a:xfrm rot="16200000" flipV="1">
              <a:off x="5023295" y="3215952"/>
              <a:ext cx="242514" cy="37570"/>
            </a:xfrm>
            <a:prstGeom prst="curvedConnector3">
              <a:avLst>
                <a:gd name="adj1" fmla="val 50000"/>
              </a:avLst>
            </a:prstGeom>
            <a:noFill/>
            <a:ln w="12700">
              <a:solidFill>
                <a:srgbClr xmlns:mc="http://schemas.openxmlformats.org/markup-compatibility/2006" xmlns:a14="http://schemas.microsoft.com/office/drawing/2010/main" val="008080" mc:Ignorable="a14" a14:legacySpreadsheetColorIndex="2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160" name="AutoShape 1">
              <a:extLst>
                <a:ext uri="{FF2B5EF4-FFF2-40B4-BE49-F238E27FC236}">
                  <a16:creationId xmlns:a16="http://schemas.microsoft.com/office/drawing/2014/main" id="{90EE1EEB-C58D-4788-8934-1A7B4CDB5868}"/>
                </a:ext>
              </a:extLst>
            </p:cNvPr>
            <p:cNvCxnSpPr>
              <a:cxnSpLocks noChangeShapeType="1"/>
              <a:stCxn id="158" idx="0"/>
              <a:endCxn id="183" idx="4"/>
            </p:cNvCxnSpPr>
            <p:nvPr/>
          </p:nvCxnSpPr>
          <p:spPr bwMode="auto">
            <a:xfrm rot="16200000" flipV="1">
              <a:off x="4806478" y="2525424"/>
              <a:ext cx="394353" cy="244224"/>
            </a:xfrm>
            <a:prstGeom prst="curvedConnector3">
              <a:avLst>
                <a:gd name="adj1" fmla="val 50000"/>
              </a:avLst>
            </a:prstGeom>
            <a:noFill/>
            <a:ln w="12700">
              <a:solidFill>
                <a:srgbClr xmlns:mc="http://schemas.openxmlformats.org/markup-compatibility/2006" xmlns:a14="http://schemas.microsoft.com/office/drawing/2010/main" val="008080" mc:Ignorable="a14" a14:legacySpreadsheetColorIndex="2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grpSp>
      <p:grpSp>
        <p:nvGrpSpPr>
          <p:cNvPr id="232" name="Gruppieren 231">
            <a:extLst>
              <a:ext uri="{FF2B5EF4-FFF2-40B4-BE49-F238E27FC236}">
                <a16:creationId xmlns:a16="http://schemas.microsoft.com/office/drawing/2014/main" id="{B79181C3-D4ED-469B-BB21-BC169B6E2149}"/>
              </a:ext>
            </a:extLst>
          </p:cNvPr>
          <p:cNvGrpSpPr/>
          <p:nvPr/>
        </p:nvGrpSpPr>
        <p:grpSpPr>
          <a:xfrm>
            <a:off x="4492163" y="3677321"/>
            <a:ext cx="1618257" cy="405907"/>
            <a:chOff x="5528825" y="4426836"/>
            <a:chExt cx="1991705" cy="499578"/>
          </a:xfrm>
        </p:grpSpPr>
        <p:sp>
          <p:nvSpPr>
            <p:cNvPr id="161" name="Rounded Rectangle 90">
              <a:extLst>
                <a:ext uri="{FF2B5EF4-FFF2-40B4-BE49-F238E27FC236}">
                  <a16:creationId xmlns:a16="http://schemas.microsoft.com/office/drawing/2014/main" id="{AAD8645B-1CC4-4E17-BD0C-163E97852538}"/>
                </a:ext>
              </a:extLst>
            </p:cNvPr>
            <p:cNvSpPr/>
            <p:nvPr/>
          </p:nvSpPr>
          <p:spPr bwMode="auto">
            <a:xfrm>
              <a:off x="6263091" y="4426836"/>
              <a:ext cx="982800" cy="180000"/>
            </a:xfrm>
            <a:prstGeom prst="roundRect">
              <a:avLst/>
            </a:prstGeom>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GB" sz="650">
                  <a:latin typeface="Arial" panose="020B0604020202020204" pitchFamily="34" charset="0"/>
                  <a:cs typeface="Arial" panose="020B0604020202020204" pitchFamily="34" charset="0"/>
                </a:rPr>
                <a:t>4. Context</a:t>
              </a:r>
            </a:p>
          </p:txBody>
        </p:sp>
        <p:cxnSp>
          <p:nvCxnSpPr>
            <p:cNvPr id="162" name="AutoShape 12">
              <a:extLst>
                <a:ext uri="{FF2B5EF4-FFF2-40B4-BE49-F238E27FC236}">
                  <a16:creationId xmlns:a16="http://schemas.microsoft.com/office/drawing/2014/main" id="{5A79408D-F699-4D69-8596-E30F2CFFA8D1}"/>
                </a:ext>
              </a:extLst>
            </p:cNvPr>
            <p:cNvCxnSpPr>
              <a:cxnSpLocks noChangeShapeType="1"/>
              <a:stCxn id="212" idx="2"/>
              <a:endCxn id="161" idx="3"/>
            </p:cNvCxnSpPr>
            <p:nvPr/>
          </p:nvCxnSpPr>
          <p:spPr bwMode="auto">
            <a:xfrm rot="10800000" flipV="1">
              <a:off x="7245892" y="4507315"/>
              <a:ext cx="274638" cy="9521"/>
            </a:xfrm>
            <a:prstGeom prst="curvedConnector3">
              <a:avLst>
                <a:gd name="adj1" fmla="val 50000"/>
              </a:avLst>
            </a:prstGeom>
            <a:noFill/>
            <a:ln w="12700">
              <a:solidFill>
                <a:srgbClr xmlns:mc="http://schemas.openxmlformats.org/markup-compatibility/2006" xmlns:a14="http://schemas.microsoft.com/office/drawing/2010/main" val="0000FF" mc:Ignorable="a14" a14:legacySpreadsheetColorIndex="12"/>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163" name="AutoShape 12">
              <a:extLst>
                <a:ext uri="{FF2B5EF4-FFF2-40B4-BE49-F238E27FC236}">
                  <a16:creationId xmlns:a16="http://schemas.microsoft.com/office/drawing/2014/main" id="{3012163E-48CD-4BC7-A89C-4DCD36384604}"/>
                </a:ext>
              </a:extLst>
            </p:cNvPr>
            <p:cNvCxnSpPr>
              <a:cxnSpLocks noChangeShapeType="1"/>
              <a:stCxn id="161" idx="1"/>
              <a:endCxn id="215" idx="6"/>
            </p:cNvCxnSpPr>
            <p:nvPr/>
          </p:nvCxnSpPr>
          <p:spPr bwMode="auto">
            <a:xfrm rot="10800000" flipV="1">
              <a:off x="5528825" y="4516836"/>
              <a:ext cx="734266" cy="409578"/>
            </a:xfrm>
            <a:prstGeom prst="curvedConnector3">
              <a:avLst>
                <a:gd name="adj1" fmla="val 50000"/>
              </a:avLst>
            </a:prstGeom>
            <a:noFill/>
            <a:ln w="12700">
              <a:solidFill>
                <a:srgbClr xmlns:mc="http://schemas.openxmlformats.org/markup-compatibility/2006" xmlns:a14="http://schemas.microsoft.com/office/drawing/2010/main" val="0000FF" mc:Ignorable="a14" a14:legacySpreadsheetColorIndex="12"/>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grpSp>
      <p:grpSp>
        <p:nvGrpSpPr>
          <p:cNvPr id="236" name="Gruppieren 235">
            <a:extLst>
              <a:ext uri="{FF2B5EF4-FFF2-40B4-BE49-F238E27FC236}">
                <a16:creationId xmlns:a16="http://schemas.microsoft.com/office/drawing/2014/main" id="{CCA5560A-1325-4640-A261-FA0B69A576EA}"/>
              </a:ext>
            </a:extLst>
          </p:cNvPr>
          <p:cNvGrpSpPr/>
          <p:nvPr/>
        </p:nvGrpSpPr>
        <p:grpSpPr>
          <a:xfrm>
            <a:off x="4098161" y="3483056"/>
            <a:ext cx="798525" cy="477501"/>
            <a:chOff x="5043891" y="4187745"/>
            <a:chExt cx="982800" cy="587694"/>
          </a:xfrm>
        </p:grpSpPr>
        <p:sp>
          <p:nvSpPr>
            <p:cNvPr id="164" name="Rounded Rectangle 90">
              <a:extLst>
                <a:ext uri="{FF2B5EF4-FFF2-40B4-BE49-F238E27FC236}">
                  <a16:creationId xmlns:a16="http://schemas.microsoft.com/office/drawing/2014/main" id="{29A821C8-817D-4C0D-8B1B-FF98D8C83BFF}"/>
                </a:ext>
              </a:extLst>
            </p:cNvPr>
            <p:cNvSpPr/>
            <p:nvPr/>
          </p:nvSpPr>
          <p:spPr bwMode="auto">
            <a:xfrm>
              <a:off x="5043891" y="4412550"/>
              <a:ext cx="982800" cy="180000"/>
            </a:xfrm>
            <a:prstGeom prst="roundRect">
              <a:avLst/>
            </a:prstGeom>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GB" sz="650">
                  <a:latin typeface="Arial" panose="020B0604020202020204" pitchFamily="34" charset="0"/>
                  <a:cs typeface="Arial" panose="020B0604020202020204" pitchFamily="34" charset="0"/>
                </a:rPr>
                <a:t>5. Value</a:t>
              </a:r>
            </a:p>
          </p:txBody>
        </p:sp>
        <p:cxnSp>
          <p:nvCxnSpPr>
            <p:cNvPr id="165" name="AutoShape 12">
              <a:extLst>
                <a:ext uri="{FF2B5EF4-FFF2-40B4-BE49-F238E27FC236}">
                  <a16:creationId xmlns:a16="http://schemas.microsoft.com/office/drawing/2014/main" id="{6F43999E-C7C8-4A93-841D-0BC94DAA28AC}"/>
                </a:ext>
              </a:extLst>
            </p:cNvPr>
            <p:cNvCxnSpPr>
              <a:cxnSpLocks noChangeShapeType="1"/>
              <a:stCxn id="193" idx="6"/>
              <a:endCxn id="164" idx="2"/>
            </p:cNvCxnSpPr>
            <p:nvPr/>
          </p:nvCxnSpPr>
          <p:spPr bwMode="auto">
            <a:xfrm flipV="1">
              <a:off x="5213565" y="4592550"/>
              <a:ext cx="321727" cy="182889"/>
            </a:xfrm>
            <a:prstGeom prst="curvedConnector2">
              <a:avLst/>
            </a:prstGeom>
            <a:noFill/>
            <a:ln w="12700">
              <a:solidFill>
                <a:srgbClr xmlns:mc="http://schemas.openxmlformats.org/markup-compatibility/2006" xmlns:a14="http://schemas.microsoft.com/office/drawing/2010/main" val="0000FF" mc:Ignorable="a14" a14:legacySpreadsheetColorIndex="12"/>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166" name="AutoShape 12">
              <a:extLst>
                <a:ext uri="{FF2B5EF4-FFF2-40B4-BE49-F238E27FC236}">
                  <a16:creationId xmlns:a16="http://schemas.microsoft.com/office/drawing/2014/main" id="{F0773A31-CD7D-447E-9C74-E69C63AB8934}"/>
                </a:ext>
              </a:extLst>
            </p:cNvPr>
            <p:cNvCxnSpPr>
              <a:cxnSpLocks noChangeShapeType="1"/>
              <a:stCxn id="164" idx="0"/>
              <a:endCxn id="196" idx="4"/>
            </p:cNvCxnSpPr>
            <p:nvPr/>
          </p:nvCxnSpPr>
          <p:spPr bwMode="auto">
            <a:xfrm rot="16200000" flipV="1">
              <a:off x="5222252" y="4099510"/>
              <a:ext cx="224805" cy="401275"/>
            </a:xfrm>
            <a:prstGeom prst="curvedConnector3">
              <a:avLst>
                <a:gd name="adj1" fmla="val 50000"/>
              </a:avLst>
            </a:prstGeom>
            <a:noFill/>
            <a:ln w="12700">
              <a:solidFill>
                <a:srgbClr xmlns:mc="http://schemas.openxmlformats.org/markup-compatibility/2006" xmlns:a14="http://schemas.microsoft.com/office/drawing/2010/main" val="0000FF" mc:Ignorable="a14" a14:legacySpreadsheetColorIndex="12"/>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grpSp>
      <p:grpSp>
        <p:nvGrpSpPr>
          <p:cNvPr id="237" name="Gruppieren 236">
            <a:extLst>
              <a:ext uri="{FF2B5EF4-FFF2-40B4-BE49-F238E27FC236}">
                <a16:creationId xmlns:a16="http://schemas.microsoft.com/office/drawing/2014/main" id="{E8CB8252-F428-4502-9170-D1F12C4406D3}"/>
              </a:ext>
            </a:extLst>
          </p:cNvPr>
          <p:cNvGrpSpPr/>
          <p:nvPr/>
        </p:nvGrpSpPr>
        <p:grpSpPr>
          <a:xfrm>
            <a:off x="915710" y="2641296"/>
            <a:ext cx="2787861" cy="1267409"/>
            <a:chOff x="1127027" y="3151725"/>
            <a:chExt cx="3431215" cy="1559887"/>
          </a:xfrm>
        </p:grpSpPr>
        <p:sp>
          <p:nvSpPr>
            <p:cNvPr id="167" name="Rounded Rectangle 90">
              <a:extLst>
                <a:ext uri="{FF2B5EF4-FFF2-40B4-BE49-F238E27FC236}">
                  <a16:creationId xmlns:a16="http://schemas.microsoft.com/office/drawing/2014/main" id="{F5DE966D-0A3A-4236-BF32-7FFB092B9758}"/>
                </a:ext>
              </a:extLst>
            </p:cNvPr>
            <p:cNvSpPr/>
            <p:nvPr/>
          </p:nvSpPr>
          <p:spPr bwMode="auto">
            <a:xfrm>
              <a:off x="1405466" y="4531612"/>
              <a:ext cx="982800" cy="180000"/>
            </a:xfrm>
            <a:prstGeom prst="roundRect">
              <a:avLst/>
            </a:prstGeom>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GB" sz="650">
                  <a:latin typeface="Arial" panose="020B0604020202020204" pitchFamily="34" charset="0"/>
                  <a:cs typeface="Arial" panose="020B0604020202020204" pitchFamily="34" charset="0"/>
                </a:rPr>
                <a:t>6. Value</a:t>
              </a:r>
            </a:p>
          </p:txBody>
        </p:sp>
        <p:cxnSp>
          <p:nvCxnSpPr>
            <p:cNvPr id="168" name="AutoShape 12">
              <a:extLst>
                <a:ext uri="{FF2B5EF4-FFF2-40B4-BE49-F238E27FC236}">
                  <a16:creationId xmlns:a16="http://schemas.microsoft.com/office/drawing/2014/main" id="{3D4D1452-7E61-422F-A7BF-732AC31BC200}"/>
                </a:ext>
              </a:extLst>
            </p:cNvPr>
            <p:cNvCxnSpPr>
              <a:cxnSpLocks noChangeShapeType="1"/>
              <a:stCxn id="200" idx="2"/>
              <a:endCxn id="167" idx="2"/>
            </p:cNvCxnSpPr>
            <p:nvPr/>
          </p:nvCxnSpPr>
          <p:spPr bwMode="auto">
            <a:xfrm rot="10800000" flipV="1">
              <a:off x="1896867" y="4069161"/>
              <a:ext cx="2661375" cy="642451"/>
            </a:xfrm>
            <a:prstGeom prst="curvedConnector4">
              <a:avLst>
                <a:gd name="adj1" fmla="val 40768"/>
                <a:gd name="adj2" fmla="val 143794"/>
              </a:avLst>
            </a:prstGeom>
            <a:noFill/>
            <a:ln w="12700">
              <a:solidFill>
                <a:srgbClr xmlns:mc="http://schemas.openxmlformats.org/markup-compatibility/2006" xmlns:a14="http://schemas.microsoft.com/office/drawing/2010/main" val="0000FF" mc:Ignorable="a14" a14:legacySpreadsheetColorIndex="12"/>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169" name="AutoShape 12">
              <a:extLst>
                <a:ext uri="{FF2B5EF4-FFF2-40B4-BE49-F238E27FC236}">
                  <a16:creationId xmlns:a16="http://schemas.microsoft.com/office/drawing/2014/main" id="{5E353868-3AD2-4D74-BA73-E99F68643466}"/>
                </a:ext>
              </a:extLst>
            </p:cNvPr>
            <p:cNvCxnSpPr>
              <a:cxnSpLocks noChangeShapeType="1"/>
              <a:stCxn id="167" idx="0"/>
              <a:endCxn id="222" idx="3"/>
            </p:cNvCxnSpPr>
            <p:nvPr/>
          </p:nvCxnSpPr>
          <p:spPr bwMode="auto">
            <a:xfrm rot="16200000" flipV="1">
              <a:off x="822004" y="3456748"/>
              <a:ext cx="1379887" cy="769842"/>
            </a:xfrm>
            <a:prstGeom prst="curvedConnector3">
              <a:avLst>
                <a:gd name="adj1" fmla="val 50000"/>
              </a:avLst>
            </a:prstGeom>
            <a:noFill/>
            <a:ln w="12700">
              <a:solidFill>
                <a:srgbClr xmlns:mc="http://schemas.openxmlformats.org/markup-compatibility/2006" xmlns:a14="http://schemas.microsoft.com/office/drawing/2010/main" val="0000FF" mc:Ignorable="a14" a14:legacySpreadsheetColorIndex="12"/>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grpSp>
      <p:sp>
        <p:nvSpPr>
          <p:cNvPr id="170" name="Oval 88">
            <a:extLst>
              <a:ext uri="{FF2B5EF4-FFF2-40B4-BE49-F238E27FC236}">
                <a16:creationId xmlns:a16="http://schemas.microsoft.com/office/drawing/2014/main" id="{0EFD0179-58C1-41B4-8A0B-DB6385C295D3}"/>
              </a:ext>
            </a:extLst>
          </p:cNvPr>
          <p:cNvSpPr/>
          <p:nvPr/>
        </p:nvSpPr>
        <p:spPr>
          <a:xfrm>
            <a:off x="6481035" y="2273261"/>
            <a:ext cx="877500" cy="527664"/>
          </a:xfrm>
          <a:prstGeom prst="ellipse">
            <a:avLst/>
          </a:prstGeom>
          <a:solidFill>
            <a:schemeClr val="bg2"/>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lnSpc>
                <a:spcPts val="569"/>
              </a:lnSpc>
            </a:pPr>
            <a:r>
              <a:rPr lang="en-GB" sz="650" dirty="0">
                <a:solidFill>
                  <a:sysClr val="windowText" lastClr="000000"/>
                </a:solidFill>
                <a:latin typeface="Arial" panose="020B0604020202020204" pitchFamily="34" charset="0"/>
                <a:cs typeface="Arial" panose="020B0604020202020204" pitchFamily="34" charset="0"/>
              </a:rPr>
              <a:t>Greybeards</a:t>
            </a:r>
          </a:p>
        </p:txBody>
      </p:sp>
      <p:grpSp>
        <p:nvGrpSpPr>
          <p:cNvPr id="248" name="Gruppieren 247">
            <a:extLst>
              <a:ext uri="{FF2B5EF4-FFF2-40B4-BE49-F238E27FC236}">
                <a16:creationId xmlns:a16="http://schemas.microsoft.com/office/drawing/2014/main" id="{1BAED761-CDC2-4CB4-A400-67A7A80F7480}"/>
              </a:ext>
            </a:extLst>
          </p:cNvPr>
          <p:cNvGrpSpPr/>
          <p:nvPr/>
        </p:nvGrpSpPr>
        <p:grpSpPr>
          <a:xfrm>
            <a:off x="2859931" y="2037006"/>
            <a:ext cx="1043057" cy="825917"/>
            <a:chOff x="3519915" y="2407986"/>
            <a:chExt cx="1283762" cy="1016513"/>
          </a:xfrm>
        </p:grpSpPr>
        <p:sp>
          <p:nvSpPr>
            <p:cNvPr id="173" name="Rounded Rectangle 90">
              <a:extLst>
                <a:ext uri="{FF2B5EF4-FFF2-40B4-BE49-F238E27FC236}">
                  <a16:creationId xmlns:a16="http://schemas.microsoft.com/office/drawing/2014/main" id="{4E66742E-51B7-4C4F-842C-DB07B4521644}"/>
                </a:ext>
              </a:extLst>
            </p:cNvPr>
            <p:cNvSpPr/>
            <p:nvPr/>
          </p:nvSpPr>
          <p:spPr bwMode="auto">
            <a:xfrm>
              <a:off x="3519915" y="2933478"/>
              <a:ext cx="982800" cy="180000"/>
            </a:xfrm>
            <a:prstGeom prst="roundRect">
              <a:avLst/>
            </a:prstGeom>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GB" sz="650">
                  <a:latin typeface="Arial" panose="020B0604020202020204" pitchFamily="34" charset="0"/>
                  <a:cs typeface="Arial" panose="020B0604020202020204" pitchFamily="34" charset="0"/>
                </a:rPr>
                <a:t>14. Service</a:t>
              </a:r>
            </a:p>
          </p:txBody>
        </p:sp>
        <p:cxnSp>
          <p:nvCxnSpPr>
            <p:cNvPr id="174" name="AutoShape 12">
              <a:extLst>
                <a:ext uri="{FF2B5EF4-FFF2-40B4-BE49-F238E27FC236}">
                  <a16:creationId xmlns:a16="http://schemas.microsoft.com/office/drawing/2014/main" id="{92F5F3D8-3E29-4600-8D1F-A38903D012AB}"/>
                </a:ext>
              </a:extLst>
            </p:cNvPr>
            <p:cNvCxnSpPr>
              <a:cxnSpLocks noChangeShapeType="1"/>
              <a:stCxn id="206" idx="1"/>
              <a:endCxn id="173" idx="2"/>
            </p:cNvCxnSpPr>
            <p:nvPr/>
          </p:nvCxnSpPr>
          <p:spPr bwMode="auto">
            <a:xfrm rot="16200000" flipV="1">
              <a:off x="4251986" y="2872808"/>
              <a:ext cx="311022" cy="792360"/>
            </a:xfrm>
            <a:prstGeom prst="curvedConnector3">
              <a:avLst>
                <a:gd name="adj1" fmla="val 50000"/>
              </a:avLst>
            </a:prstGeom>
            <a:noFill/>
            <a:ln w="12700">
              <a:solidFill>
                <a:srgbClr xmlns:mc="http://schemas.openxmlformats.org/markup-compatibility/2006" xmlns:a14="http://schemas.microsoft.com/office/drawing/2010/main" val="0000FF" mc:Ignorable="a14" a14:legacySpreadsheetColorIndex="12"/>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175" name="AutoShape 12">
              <a:extLst>
                <a:ext uri="{FF2B5EF4-FFF2-40B4-BE49-F238E27FC236}">
                  <a16:creationId xmlns:a16="http://schemas.microsoft.com/office/drawing/2014/main" id="{E9BF33DE-F5C2-4F03-B92B-6D5793ECA8E8}"/>
                </a:ext>
              </a:extLst>
            </p:cNvPr>
            <p:cNvCxnSpPr>
              <a:cxnSpLocks noChangeShapeType="1"/>
              <a:stCxn id="173" idx="0"/>
              <a:endCxn id="181" idx="4"/>
            </p:cNvCxnSpPr>
            <p:nvPr/>
          </p:nvCxnSpPr>
          <p:spPr bwMode="auto">
            <a:xfrm rot="5400000" flipH="1" flipV="1">
              <a:off x="4080856" y="2338445"/>
              <a:ext cx="525492" cy="664573"/>
            </a:xfrm>
            <a:prstGeom prst="curvedConnector3">
              <a:avLst>
                <a:gd name="adj1" fmla="val 50000"/>
              </a:avLst>
            </a:prstGeom>
            <a:noFill/>
            <a:ln w="12700">
              <a:solidFill>
                <a:srgbClr xmlns:mc="http://schemas.openxmlformats.org/markup-compatibility/2006" xmlns:a14="http://schemas.microsoft.com/office/drawing/2010/main" val="0000FF" mc:Ignorable="a14" a14:legacySpreadsheetColorIndex="12"/>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grpSp>
      <p:grpSp>
        <p:nvGrpSpPr>
          <p:cNvPr id="231" name="Gruppieren 230">
            <a:extLst>
              <a:ext uri="{FF2B5EF4-FFF2-40B4-BE49-F238E27FC236}">
                <a16:creationId xmlns:a16="http://schemas.microsoft.com/office/drawing/2014/main" id="{3A841FA0-4E3C-472D-9BB5-2712E9D67939}"/>
              </a:ext>
            </a:extLst>
          </p:cNvPr>
          <p:cNvGrpSpPr/>
          <p:nvPr/>
        </p:nvGrpSpPr>
        <p:grpSpPr>
          <a:xfrm>
            <a:off x="6234143" y="2802017"/>
            <a:ext cx="797665" cy="805654"/>
            <a:chOff x="7672791" y="3349540"/>
            <a:chExt cx="981742" cy="991575"/>
          </a:xfrm>
        </p:grpSpPr>
        <p:cxnSp>
          <p:nvCxnSpPr>
            <p:cNvPr id="172" name="AutoShape 12">
              <a:extLst>
                <a:ext uri="{FF2B5EF4-FFF2-40B4-BE49-F238E27FC236}">
                  <a16:creationId xmlns:a16="http://schemas.microsoft.com/office/drawing/2014/main" id="{804AC7A1-32B4-4AB9-B380-9BEF23B5278A}"/>
                </a:ext>
              </a:extLst>
            </p:cNvPr>
            <p:cNvCxnSpPr>
              <a:cxnSpLocks noChangeShapeType="1"/>
              <a:stCxn id="207" idx="4"/>
              <a:endCxn id="176" idx="0"/>
            </p:cNvCxnSpPr>
            <p:nvPr/>
          </p:nvCxnSpPr>
          <p:spPr bwMode="auto">
            <a:xfrm rot="16200000" flipH="1">
              <a:off x="7990850" y="3501548"/>
              <a:ext cx="324821" cy="20805"/>
            </a:xfrm>
            <a:prstGeom prst="curvedConnector3">
              <a:avLst>
                <a:gd name="adj1" fmla="val 50000"/>
              </a:avLst>
            </a:prstGeom>
            <a:noFill/>
            <a:ln w="12700">
              <a:solidFill>
                <a:srgbClr xmlns:mc="http://schemas.openxmlformats.org/markup-compatibility/2006" xmlns:a14="http://schemas.microsoft.com/office/drawing/2010/main" val="0000FF" mc:Ignorable="a14" a14:legacySpreadsheetColorIndex="12"/>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176" name="Rounded Rectangle 90">
              <a:extLst>
                <a:ext uri="{FF2B5EF4-FFF2-40B4-BE49-F238E27FC236}">
                  <a16:creationId xmlns:a16="http://schemas.microsoft.com/office/drawing/2014/main" id="{E8088B02-CC74-4E60-AC8F-D5B07FE69511}"/>
                </a:ext>
              </a:extLst>
            </p:cNvPr>
            <p:cNvSpPr/>
            <p:nvPr/>
          </p:nvSpPr>
          <p:spPr bwMode="auto">
            <a:xfrm>
              <a:off x="7672791" y="3674361"/>
              <a:ext cx="981742" cy="180000"/>
            </a:xfrm>
            <a:prstGeom prst="roundRect">
              <a:avLst/>
            </a:prstGeom>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GB" sz="650">
                  <a:latin typeface="Arial" panose="020B0604020202020204" pitchFamily="34" charset="0"/>
                  <a:cs typeface="Arial" panose="020B0604020202020204" pitchFamily="34" charset="0"/>
                </a:rPr>
                <a:t>3. Guidance</a:t>
              </a:r>
            </a:p>
          </p:txBody>
        </p:sp>
        <p:cxnSp>
          <p:nvCxnSpPr>
            <p:cNvPr id="177" name="AutoShape 12">
              <a:extLst>
                <a:ext uri="{FF2B5EF4-FFF2-40B4-BE49-F238E27FC236}">
                  <a16:creationId xmlns:a16="http://schemas.microsoft.com/office/drawing/2014/main" id="{F0AA0D93-D97A-4E58-897E-C7EBA6DBA604}"/>
                </a:ext>
              </a:extLst>
            </p:cNvPr>
            <p:cNvCxnSpPr>
              <a:cxnSpLocks noChangeShapeType="1"/>
              <a:stCxn id="176" idx="2"/>
              <a:endCxn id="209" idx="0"/>
            </p:cNvCxnSpPr>
            <p:nvPr/>
          </p:nvCxnSpPr>
          <p:spPr bwMode="auto">
            <a:xfrm rot="16200000" flipH="1">
              <a:off x="8057520" y="3960503"/>
              <a:ext cx="486755" cy="274470"/>
            </a:xfrm>
            <a:prstGeom prst="curvedConnector3">
              <a:avLst>
                <a:gd name="adj1" fmla="val 50000"/>
              </a:avLst>
            </a:prstGeom>
            <a:noFill/>
            <a:ln w="12700">
              <a:solidFill>
                <a:srgbClr xmlns:mc="http://schemas.openxmlformats.org/markup-compatibility/2006" xmlns:a14="http://schemas.microsoft.com/office/drawing/2010/main" val="0000FF" mc:Ignorable="a14" a14:legacySpreadsheetColorIndex="12"/>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grpSp>
      <p:grpSp>
        <p:nvGrpSpPr>
          <p:cNvPr id="230" name="Gruppieren 229">
            <a:extLst>
              <a:ext uri="{FF2B5EF4-FFF2-40B4-BE49-F238E27FC236}">
                <a16:creationId xmlns:a16="http://schemas.microsoft.com/office/drawing/2014/main" id="{33AA66F1-173A-4875-8BF4-30B50A4AE7C3}"/>
              </a:ext>
            </a:extLst>
          </p:cNvPr>
          <p:cNvGrpSpPr/>
          <p:nvPr/>
        </p:nvGrpSpPr>
        <p:grpSpPr>
          <a:xfrm>
            <a:off x="6925635" y="2856191"/>
            <a:ext cx="880079" cy="1010344"/>
            <a:chOff x="8523859" y="3416214"/>
            <a:chExt cx="1083174" cy="1243500"/>
          </a:xfrm>
        </p:grpSpPr>
        <p:cxnSp>
          <p:nvCxnSpPr>
            <p:cNvPr id="171" name="AutoShape 12">
              <a:extLst>
                <a:ext uri="{FF2B5EF4-FFF2-40B4-BE49-F238E27FC236}">
                  <a16:creationId xmlns:a16="http://schemas.microsoft.com/office/drawing/2014/main" id="{64FB378B-6F16-438E-9832-1A7A2179E298}"/>
                </a:ext>
              </a:extLst>
            </p:cNvPr>
            <p:cNvCxnSpPr>
              <a:cxnSpLocks noChangeShapeType="1"/>
              <a:stCxn id="210" idx="6"/>
              <a:endCxn id="178" idx="2"/>
            </p:cNvCxnSpPr>
            <p:nvPr/>
          </p:nvCxnSpPr>
          <p:spPr bwMode="auto">
            <a:xfrm flipV="1">
              <a:off x="8718633" y="4140110"/>
              <a:ext cx="397001" cy="519604"/>
            </a:xfrm>
            <a:prstGeom prst="curvedConnector2">
              <a:avLst/>
            </a:prstGeom>
            <a:noFill/>
            <a:ln w="12700">
              <a:solidFill>
                <a:srgbClr xmlns:mc="http://schemas.openxmlformats.org/markup-compatibility/2006" xmlns:a14="http://schemas.microsoft.com/office/drawing/2010/main" val="0000FF" mc:Ignorable="a14" a14:legacySpreadsheetColorIndex="12"/>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178" name="Rounded Rectangle 90">
              <a:extLst>
                <a:ext uri="{FF2B5EF4-FFF2-40B4-BE49-F238E27FC236}">
                  <a16:creationId xmlns:a16="http://schemas.microsoft.com/office/drawing/2014/main" id="{0D8A4507-6FB8-45E3-8CD3-B9594E9412B3}"/>
                </a:ext>
              </a:extLst>
            </p:cNvPr>
            <p:cNvSpPr/>
            <p:nvPr/>
          </p:nvSpPr>
          <p:spPr bwMode="auto">
            <a:xfrm>
              <a:off x="8624233" y="3960111"/>
              <a:ext cx="982800" cy="180000"/>
            </a:xfrm>
            <a:prstGeom prst="roundRect">
              <a:avLst/>
            </a:prstGeom>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GB" sz="650">
                  <a:latin typeface="Arial" panose="020B0604020202020204" pitchFamily="34" charset="0"/>
                  <a:cs typeface="Arial" panose="020B0604020202020204" pitchFamily="34" charset="0"/>
                </a:rPr>
                <a:t>2.  Exploration</a:t>
              </a:r>
            </a:p>
          </p:txBody>
        </p:sp>
        <p:cxnSp>
          <p:nvCxnSpPr>
            <p:cNvPr id="179" name="AutoShape 12">
              <a:extLst>
                <a:ext uri="{FF2B5EF4-FFF2-40B4-BE49-F238E27FC236}">
                  <a16:creationId xmlns:a16="http://schemas.microsoft.com/office/drawing/2014/main" id="{1276EA52-BF72-4167-9C0C-75DFDEC5B304}"/>
                </a:ext>
              </a:extLst>
            </p:cNvPr>
            <p:cNvCxnSpPr>
              <a:cxnSpLocks noChangeShapeType="1"/>
              <a:stCxn id="178" idx="0"/>
              <a:endCxn id="208" idx="4"/>
            </p:cNvCxnSpPr>
            <p:nvPr/>
          </p:nvCxnSpPr>
          <p:spPr bwMode="auto">
            <a:xfrm rot="16200000" flipV="1">
              <a:off x="8547799" y="3392274"/>
              <a:ext cx="543896" cy="591775"/>
            </a:xfrm>
            <a:prstGeom prst="curvedConnector3">
              <a:avLst>
                <a:gd name="adj1" fmla="val 50000"/>
              </a:avLst>
            </a:prstGeom>
            <a:noFill/>
            <a:ln w="12700">
              <a:solidFill>
                <a:srgbClr xmlns:mc="http://schemas.openxmlformats.org/markup-compatibility/2006" xmlns:a14="http://schemas.microsoft.com/office/drawing/2010/main" val="0000FF" mc:Ignorable="a14" a14:legacySpreadsheetColorIndex="12"/>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grpSp>
      <p:sp>
        <p:nvSpPr>
          <p:cNvPr id="180" name="Oval 86">
            <a:extLst>
              <a:ext uri="{FF2B5EF4-FFF2-40B4-BE49-F238E27FC236}">
                <a16:creationId xmlns:a16="http://schemas.microsoft.com/office/drawing/2014/main" id="{46F520B3-AF0C-465F-8B36-1F59A25113F1}"/>
              </a:ext>
            </a:extLst>
          </p:cNvPr>
          <p:cNvSpPr/>
          <p:nvPr/>
        </p:nvSpPr>
        <p:spPr>
          <a:xfrm>
            <a:off x="3865338" y="1434151"/>
            <a:ext cx="146250" cy="146250"/>
          </a:xfrm>
          <a:prstGeom prst="ellipse">
            <a:avLst/>
          </a:prstGeom>
          <a:solidFill>
            <a:schemeClr val="accent2">
              <a:lumMod val="40000"/>
              <a:lumOff val="6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GB" sz="650" dirty="0">
                <a:solidFill>
                  <a:sysClr val="windowText" lastClr="000000"/>
                </a:solidFill>
                <a:latin typeface="Arial" panose="020B0604020202020204" pitchFamily="34" charset="0"/>
                <a:cs typeface="Arial" panose="020B0604020202020204" pitchFamily="34" charset="0"/>
              </a:rPr>
              <a:t>P</a:t>
            </a:r>
          </a:p>
        </p:txBody>
      </p:sp>
      <p:sp>
        <p:nvSpPr>
          <p:cNvPr id="181" name="Oval 86">
            <a:extLst>
              <a:ext uri="{FF2B5EF4-FFF2-40B4-BE49-F238E27FC236}">
                <a16:creationId xmlns:a16="http://schemas.microsoft.com/office/drawing/2014/main" id="{309BC722-975F-494C-A756-36E3EC140EC1}"/>
              </a:ext>
            </a:extLst>
          </p:cNvPr>
          <p:cNvSpPr/>
          <p:nvPr/>
        </p:nvSpPr>
        <p:spPr>
          <a:xfrm>
            <a:off x="3726035" y="1890756"/>
            <a:ext cx="146250" cy="146250"/>
          </a:xfrm>
          <a:prstGeom prst="ellipse">
            <a:avLst/>
          </a:prstGeom>
          <a:solidFill>
            <a:schemeClr val="accent2">
              <a:lumMod val="40000"/>
              <a:lumOff val="6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GB" sz="650">
                <a:solidFill>
                  <a:sysClr val="windowText" lastClr="000000"/>
                </a:solidFill>
                <a:latin typeface="Arial" panose="020B0604020202020204" pitchFamily="34" charset="0"/>
                <a:cs typeface="Arial" panose="020B0604020202020204" pitchFamily="34" charset="0"/>
              </a:rPr>
              <a:t>P</a:t>
            </a:r>
          </a:p>
        </p:txBody>
      </p:sp>
      <p:sp>
        <p:nvSpPr>
          <p:cNvPr id="182" name="Oval 86">
            <a:extLst>
              <a:ext uri="{FF2B5EF4-FFF2-40B4-BE49-F238E27FC236}">
                <a16:creationId xmlns:a16="http://schemas.microsoft.com/office/drawing/2014/main" id="{E8DF654A-3E18-4B6F-B1AB-B76BC7E27CDC}"/>
              </a:ext>
            </a:extLst>
          </p:cNvPr>
          <p:cNvSpPr/>
          <p:nvPr/>
        </p:nvSpPr>
        <p:spPr>
          <a:xfrm>
            <a:off x="3625427" y="1735974"/>
            <a:ext cx="146250" cy="146250"/>
          </a:xfrm>
          <a:prstGeom prst="ellipse">
            <a:avLst/>
          </a:prstGeom>
          <a:solidFill>
            <a:schemeClr val="accent2">
              <a:lumMod val="40000"/>
              <a:lumOff val="6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GB" sz="650">
                <a:solidFill>
                  <a:sysClr val="windowText" lastClr="000000"/>
                </a:solidFill>
                <a:latin typeface="Arial" panose="020B0604020202020204" pitchFamily="34" charset="0"/>
                <a:cs typeface="Arial" panose="020B0604020202020204" pitchFamily="34" charset="0"/>
              </a:rPr>
              <a:t>P</a:t>
            </a:r>
          </a:p>
        </p:txBody>
      </p:sp>
      <p:sp>
        <p:nvSpPr>
          <p:cNvPr id="183" name="Oval 86">
            <a:extLst>
              <a:ext uri="{FF2B5EF4-FFF2-40B4-BE49-F238E27FC236}">
                <a16:creationId xmlns:a16="http://schemas.microsoft.com/office/drawing/2014/main" id="{07A3DF9A-86A7-475E-8BEA-D6E2E22B1457}"/>
              </a:ext>
            </a:extLst>
          </p:cNvPr>
          <p:cNvSpPr/>
          <p:nvPr/>
        </p:nvSpPr>
        <p:spPr>
          <a:xfrm>
            <a:off x="3893128" y="1925185"/>
            <a:ext cx="146250" cy="146250"/>
          </a:xfrm>
          <a:prstGeom prst="ellipse">
            <a:avLst/>
          </a:prstGeom>
          <a:solidFill>
            <a:schemeClr val="accent2">
              <a:lumMod val="40000"/>
              <a:lumOff val="6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GB" sz="650" dirty="0">
                <a:solidFill>
                  <a:sysClr val="windowText" lastClr="000000"/>
                </a:solidFill>
                <a:latin typeface="Arial" panose="020B0604020202020204" pitchFamily="34" charset="0"/>
                <a:cs typeface="Arial" panose="020B0604020202020204" pitchFamily="34" charset="0"/>
              </a:rPr>
              <a:t>P</a:t>
            </a:r>
          </a:p>
        </p:txBody>
      </p:sp>
      <p:sp>
        <p:nvSpPr>
          <p:cNvPr id="184" name="Oval 86">
            <a:extLst>
              <a:ext uri="{FF2B5EF4-FFF2-40B4-BE49-F238E27FC236}">
                <a16:creationId xmlns:a16="http://schemas.microsoft.com/office/drawing/2014/main" id="{237E6B9E-C861-4ACB-BB81-D1D3CC6383FE}"/>
              </a:ext>
            </a:extLst>
          </p:cNvPr>
          <p:cNvSpPr/>
          <p:nvPr/>
        </p:nvSpPr>
        <p:spPr>
          <a:xfrm>
            <a:off x="3672615" y="1568429"/>
            <a:ext cx="146250" cy="146250"/>
          </a:xfrm>
          <a:prstGeom prst="ellipse">
            <a:avLst/>
          </a:prstGeom>
          <a:solidFill>
            <a:schemeClr val="accent2">
              <a:lumMod val="40000"/>
              <a:lumOff val="6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GB" sz="650">
                <a:solidFill>
                  <a:sysClr val="windowText" lastClr="000000"/>
                </a:solidFill>
                <a:latin typeface="Arial" panose="020B0604020202020204" pitchFamily="34" charset="0"/>
                <a:cs typeface="Arial" panose="020B0604020202020204" pitchFamily="34" charset="0"/>
              </a:rPr>
              <a:t>P</a:t>
            </a:r>
          </a:p>
        </p:txBody>
      </p:sp>
      <p:sp>
        <p:nvSpPr>
          <p:cNvPr id="185" name="Oval 86">
            <a:extLst>
              <a:ext uri="{FF2B5EF4-FFF2-40B4-BE49-F238E27FC236}">
                <a16:creationId xmlns:a16="http://schemas.microsoft.com/office/drawing/2014/main" id="{49A64944-D3BA-4925-9531-E2EAD4D4A9F4}"/>
              </a:ext>
            </a:extLst>
          </p:cNvPr>
          <p:cNvSpPr/>
          <p:nvPr/>
        </p:nvSpPr>
        <p:spPr>
          <a:xfrm>
            <a:off x="4067307" y="1936035"/>
            <a:ext cx="146250" cy="146250"/>
          </a:xfrm>
          <a:prstGeom prst="ellipse">
            <a:avLst/>
          </a:prstGeom>
          <a:solidFill>
            <a:schemeClr val="accent2">
              <a:lumMod val="40000"/>
              <a:lumOff val="6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GB" sz="650">
                <a:solidFill>
                  <a:sysClr val="windowText" lastClr="000000"/>
                </a:solidFill>
                <a:latin typeface="Arial" panose="020B0604020202020204" pitchFamily="34" charset="0"/>
                <a:cs typeface="Arial" panose="020B0604020202020204" pitchFamily="34" charset="0"/>
              </a:rPr>
              <a:t>P</a:t>
            </a:r>
          </a:p>
        </p:txBody>
      </p:sp>
      <p:sp>
        <p:nvSpPr>
          <p:cNvPr id="186" name="Oval 86">
            <a:extLst>
              <a:ext uri="{FF2B5EF4-FFF2-40B4-BE49-F238E27FC236}">
                <a16:creationId xmlns:a16="http://schemas.microsoft.com/office/drawing/2014/main" id="{5D8D2341-C25D-4ADD-B0BC-0E6DE8873DA4}"/>
              </a:ext>
            </a:extLst>
          </p:cNvPr>
          <p:cNvSpPr/>
          <p:nvPr/>
        </p:nvSpPr>
        <p:spPr>
          <a:xfrm>
            <a:off x="4253044" y="1912817"/>
            <a:ext cx="146250" cy="146250"/>
          </a:xfrm>
          <a:prstGeom prst="ellipse">
            <a:avLst/>
          </a:prstGeom>
          <a:solidFill>
            <a:schemeClr val="accent2">
              <a:lumMod val="40000"/>
              <a:lumOff val="6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GB" sz="650" dirty="0">
                <a:solidFill>
                  <a:sysClr val="windowText" lastClr="000000"/>
                </a:solidFill>
                <a:latin typeface="Arial" panose="020B0604020202020204" pitchFamily="34" charset="0"/>
                <a:cs typeface="Arial" panose="020B0604020202020204" pitchFamily="34" charset="0"/>
              </a:rPr>
              <a:t>P</a:t>
            </a:r>
          </a:p>
        </p:txBody>
      </p:sp>
      <p:sp>
        <p:nvSpPr>
          <p:cNvPr id="187" name="Oval 86">
            <a:extLst>
              <a:ext uri="{FF2B5EF4-FFF2-40B4-BE49-F238E27FC236}">
                <a16:creationId xmlns:a16="http://schemas.microsoft.com/office/drawing/2014/main" id="{90F723CE-FA0A-4D83-AA4D-AFB243AD4D53}"/>
              </a:ext>
            </a:extLst>
          </p:cNvPr>
          <p:cNvSpPr/>
          <p:nvPr/>
        </p:nvSpPr>
        <p:spPr>
          <a:xfrm>
            <a:off x="4422511" y="1815683"/>
            <a:ext cx="146250" cy="146250"/>
          </a:xfrm>
          <a:prstGeom prst="ellipse">
            <a:avLst/>
          </a:prstGeom>
          <a:solidFill>
            <a:schemeClr val="accent2">
              <a:lumMod val="40000"/>
              <a:lumOff val="6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GB" sz="650">
                <a:solidFill>
                  <a:sysClr val="windowText" lastClr="000000"/>
                </a:solidFill>
                <a:latin typeface="Arial" panose="020B0604020202020204" pitchFamily="34" charset="0"/>
                <a:cs typeface="Arial" panose="020B0604020202020204" pitchFamily="34" charset="0"/>
              </a:rPr>
              <a:t>P</a:t>
            </a:r>
          </a:p>
        </p:txBody>
      </p:sp>
      <p:sp>
        <p:nvSpPr>
          <p:cNvPr id="188" name="Oval 86">
            <a:extLst>
              <a:ext uri="{FF2B5EF4-FFF2-40B4-BE49-F238E27FC236}">
                <a16:creationId xmlns:a16="http://schemas.microsoft.com/office/drawing/2014/main" id="{9A9F1F18-B4C6-4D9A-BCC0-DA9E28D1FFB3}"/>
              </a:ext>
            </a:extLst>
          </p:cNvPr>
          <p:cNvSpPr/>
          <p:nvPr/>
        </p:nvSpPr>
        <p:spPr>
          <a:xfrm>
            <a:off x="4476685" y="1637685"/>
            <a:ext cx="146250" cy="146250"/>
          </a:xfrm>
          <a:prstGeom prst="ellipse">
            <a:avLst/>
          </a:prstGeom>
          <a:solidFill>
            <a:schemeClr val="accent2">
              <a:lumMod val="40000"/>
              <a:lumOff val="6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GB" sz="650">
                <a:solidFill>
                  <a:sysClr val="windowText" lastClr="000000"/>
                </a:solidFill>
                <a:latin typeface="Arial" panose="020B0604020202020204" pitchFamily="34" charset="0"/>
                <a:cs typeface="Arial" panose="020B0604020202020204" pitchFamily="34" charset="0"/>
              </a:rPr>
              <a:t>P</a:t>
            </a:r>
          </a:p>
        </p:txBody>
      </p:sp>
      <p:sp>
        <p:nvSpPr>
          <p:cNvPr id="189" name="Oval 86">
            <a:extLst>
              <a:ext uri="{FF2B5EF4-FFF2-40B4-BE49-F238E27FC236}">
                <a16:creationId xmlns:a16="http://schemas.microsoft.com/office/drawing/2014/main" id="{72142415-70DB-4F3B-B46B-8694F7A841B0}"/>
              </a:ext>
            </a:extLst>
          </p:cNvPr>
          <p:cNvSpPr/>
          <p:nvPr/>
        </p:nvSpPr>
        <p:spPr>
          <a:xfrm>
            <a:off x="4330435" y="1479430"/>
            <a:ext cx="146250" cy="146250"/>
          </a:xfrm>
          <a:prstGeom prst="ellipse">
            <a:avLst/>
          </a:prstGeom>
          <a:solidFill>
            <a:schemeClr val="accent2">
              <a:lumMod val="40000"/>
              <a:lumOff val="6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GB" sz="650">
                <a:solidFill>
                  <a:sysClr val="windowText" lastClr="000000"/>
                </a:solidFill>
                <a:latin typeface="Arial" panose="020B0604020202020204" pitchFamily="34" charset="0"/>
                <a:cs typeface="Arial" panose="020B0604020202020204" pitchFamily="34" charset="0"/>
              </a:rPr>
              <a:t>P</a:t>
            </a:r>
          </a:p>
        </p:txBody>
      </p:sp>
      <p:grpSp>
        <p:nvGrpSpPr>
          <p:cNvPr id="233" name="Gruppieren 232">
            <a:extLst>
              <a:ext uri="{FF2B5EF4-FFF2-40B4-BE49-F238E27FC236}">
                <a16:creationId xmlns:a16="http://schemas.microsoft.com/office/drawing/2014/main" id="{0FF9A5F7-317A-4AEC-BA61-9AADC0D4582B}"/>
              </a:ext>
            </a:extLst>
          </p:cNvPr>
          <p:cNvGrpSpPr/>
          <p:nvPr/>
        </p:nvGrpSpPr>
        <p:grpSpPr>
          <a:xfrm>
            <a:off x="4561816" y="3955865"/>
            <a:ext cx="1618255" cy="289884"/>
            <a:chOff x="5614542" y="4769738"/>
            <a:chExt cx="1991699" cy="356786"/>
          </a:xfrm>
        </p:grpSpPr>
        <p:sp>
          <p:nvSpPr>
            <p:cNvPr id="190" name="Rounded Rectangle 89">
              <a:extLst>
                <a:ext uri="{FF2B5EF4-FFF2-40B4-BE49-F238E27FC236}">
                  <a16:creationId xmlns:a16="http://schemas.microsoft.com/office/drawing/2014/main" id="{A0B836EF-F626-4D20-9138-E362D1B9F37C}"/>
                </a:ext>
              </a:extLst>
            </p:cNvPr>
            <p:cNvSpPr/>
            <p:nvPr/>
          </p:nvSpPr>
          <p:spPr bwMode="auto">
            <a:xfrm>
              <a:off x="6320366" y="4769738"/>
              <a:ext cx="982800" cy="246758"/>
            </a:xfrm>
            <a:prstGeom prst="roundRect">
              <a:avLst/>
            </a:prstGeom>
            <a:solidFill>
              <a:srgbClr val="92D050"/>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GB" sz="650" dirty="0">
                  <a:solidFill>
                    <a:sysClr val="windowText" lastClr="000000"/>
                  </a:solidFill>
                  <a:latin typeface="Arial" panose="020B0604020202020204" pitchFamily="34" charset="0"/>
                  <a:cs typeface="Arial" panose="020B0604020202020204" pitchFamily="34" charset="0"/>
                </a:rPr>
                <a:t>4.Transforma-tion Plan</a:t>
              </a:r>
            </a:p>
          </p:txBody>
        </p:sp>
        <p:cxnSp>
          <p:nvCxnSpPr>
            <p:cNvPr id="191" name="AutoShape 1">
              <a:extLst>
                <a:ext uri="{FF2B5EF4-FFF2-40B4-BE49-F238E27FC236}">
                  <a16:creationId xmlns:a16="http://schemas.microsoft.com/office/drawing/2014/main" id="{7B2C8B2B-27CF-4FD5-947D-88F274D0EB6D}"/>
                </a:ext>
              </a:extLst>
            </p:cNvPr>
            <p:cNvCxnSpPr>
              <a:cxnSpLocks noChangeShapeType="1"/>
              <a:stCxn id="213" idx="2"/>
              <a:endCxn id="190" idx="3"/>
            </p:cNvCxnSpPr>
            <p:nvPr/>
          </p:nvCxnSpPr>
          <p:spPr bwMode="auto">
            <a:xfrm rot="10800000" flipV="1">
              <a:off x="7303166" y="4869343"/>
              <a:ext cx="303075" cy="23773"/>
            </a:xfrm>
            <a:prstGeom prst="curvedConnector3">
              <a:avLst>
                <a:gd name="adj1" fmla="val 50000"/>
              </a:avLst>
            </a:prstGeom>
            <a:noFill/>
            <a:ln w="12700">
              <a:solidFill>
                <a:srgbClr xmlns:mc="http://schemas.openxmlformats.org/markup-compatibility/2006" xmlns:a14="http://schemas.microsoft.com/office/drawing/2010/main" val="008080" mc:Ignorable="a14" a14:legacySpreadsheetColorIndex="2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192" name="AutoShape 1">
              <a:extLst>
                <a:ext uri="{FF2B5EF4-FFF2-40B4-BE49-F238E27FC236}">
                  <a16:creationId xmlns:a16="http://schemas.microsoft.com/office/drawing/2014/main" id="{43FB5634-AEA6-4218-9353-341C948F8EA9}"/>
                </a:ext>
              </a:extLst>
            </p:cNvPr>
            <p:cNvCxnSpPr>
              <a:cxnSpLocks noChangeShapeType="1"/>
              <a:stCxn id="190" idx="1"/>
              <a:endCxn id="216" idx="6"/>
            </p:cNvCxnSpPr>
            <p:nvPr/>
          </p:nvCxnSpPr>
          <p:spPr bwMode="auto">
            <a:xfrm rot="10800000" flipV="1">
              <a:off x="5614542" y="4893117"/>
              <a:ext cx="705825" cy="233407"/>
            </a:xfrm>
            <a:prstGeom prst="curvedConnector3">
              <a:avLst>
                <a:gd name="adj1" fmla="val 50000"/>
              </a:avLst>
            </a:prstGeom>
            <a:noFill/>
            <a:ln w="12700">
              <a:solidFill>
                <a:srgbClr xmlns:mc="http://schemas.openxmlformats.org/markup-compatibility/2006" xmlns:a14="http://schemas.microsoft.com/office/drawing/2010/main" val="008080" mc:Ignorable="a14" a14:legacySpreadsheetColorIndex="2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grpSp>
      <p:sp>
        <p:nvSpPr>
          <p:cNvPr id="193" name="Oval 86">
            <a:extLst>
              <a:ext uri="{FF2B5EF4-FFF2-40B4-BE49-F238E27FC236}">
                <a16:creationId xmlns:a16="http://schemas.microsoft.com/office/drawing/2014/main" id="{5D8AF847-1663-4074-A888-17134A8EBA47}"/>
              </a:ext>
            </a:extLst>
          </p:cNvPr>
          <p:cNvSpPr/>
          <p:nvPr/>
        </p:nvSpPr>
        <p:spPr>
          <a:xfrm>
            <a:off x="4089771" y="3887434"/>
            <a:ext cx="146250" cy="146250"/>
          </a:xfrm>
          <a:prstGeom prst="ellipse">
            <a:avLst/>
          </a:prstGeom>
          <a:solidFill>
            <a:schemeClr val="accent2">
              <a:lumMod val="40000"/>
              <a:lumOff val="6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GB" sz="650">
                <a:solidFill>
                  <a:sysClr val="windowText" lastClr="000000"/>
                </a:solidFill>
                <a:latin typeface="Arial" panose="020B0604020202020204" pitchFamily="34" charset="0"/>
                <a:cs typeface="Arial" panose="020B0604020202020204" pitchFamily="34" charset="0"/>
              </a:rPr>
              <a:t>P</a:t>
            </a:r>
          </a:p>
        </p:txBody>
      </p:sp>
      <p:sp>
        <p:nvSpPr>
          <p:cNvPr id="194" name="Oval 86">
            <a:extLst>
              <a:ext uri="{FF2B5EF4-FFF2-40B4-BE49-F238E27FC236}">
                <a16:creationId xmlns:a16="http://schemas.microsoft.com/office/drawing/2014/main" id="{ACA7C6C7-7A53-4A31-A854-E356F12AAB7C}"/>
              </a:ext>
            </a:extLst>
          </p:cNvPr>
          <p:cNvSpPr/>
          <p:nvPr/>
        </p:nvSpPr>
        <p:spPr>
          <a:xfrm>
            <a:off x="3873077" y="3887434"/>
            <a:ext cx="146250" cy="146250"/>
          </a:xfrm>
          <a:prstGeom prst="ellipse">
            <a:avLst/>
          </a:prstGeom>
          <a:solidFill>
            <a:schemeClr val="accent2">
              <a:lumMod val="40000"/>
              <a:lumOff val="6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GB" sz="650">
                <a:solidFill>
                  <a:sysClr val="windowText" lastClr="000000"/>
                </a:solidFill>
                <a:latin typeface="Arial" panose="020B0604020202020204" pitchFamily="34" charset="0"/>
                <a:cs typeface="Arial" panose="020B0604020202020204" pitchFamily="34" charset="0"/>
              </a:rPr>
              <a:t>P</a:t>
            </a:r>
          </a:p>
        </p:txBody>
      </p:sp>
      <p:sp>
        <p:nvSpPr>
          <p:cNvPr id="195" name="Oval 86">
            <a:extLst>
              <a:ext uri="{FF2B5EF4-FFF2-40B4-BE49-F238E27FC236}">
                <a16:creationId xmlns:a16="http://schemas.microsoft.com/office/drawing/2014/main" id="{010319CA-9963-4FCB-90AC-69EA68D54684}"/>
              </a:ext>
            </a:extLst>
          </p:cNvPr>
          <p:cNvSpPr/>
          <p:nvPr/>
        </p:nvSpPr>
        <p:spPr>
          <a:xfrm>
            <a:off x="3881569" y="3344544"/>
            <a:ext cx="146250" cy="146250"/>
          </a:xfrm>
          <a:prstGeom prst="ellipse">
            <a:avLst/>
          </a:prstGeom>
          <a:solidFill>
            <a:schemeClr val="accent2">
              <a:lumMod val="40000"/>
              <a:lumOff val="6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GB" sz="650">
                <a:solidFill>
                  <a:sysClr val="windowText" lastClr="000000"/>
                </a:solidFill>
                <a:latin typeface="Arial" panose="020B0604020202020204" pitchFamily="34" charset="0"/>
                <a:cs typeface="Arial" panose="020B0604020202020204" pitchFamily="34" charset="0"/>
              </a:rPr>
              <a:t>P</a:t>
            </a:r>
          </a:p>
        </p:txBody>
      </p:sp>
      <p:sp>
        <p:nvSpPr>
          <p:cNvPr id="196" name="Oval 86">
            <a:extLst>
              <a:ext uri="{FF2B5EF4-FFF2-40B4-BE49-F238E27FC236}">
                <a16:creationId xmlns:a16="http://schemas.microsoft.com/office/drawing/2014/main" id="{9AA8F877-1615-4F9F-B9FA-3C9AA3E2AB62}"/>
              </a:ext>
            </a:extLst>
          </p:cNvPr>
          <p:cNvSpPr/>
          <p:nvPr/>
        </p:nvSpPr>
        <p:spPr>
          <a:xfrm>
            <a:off x="4098263" y="3336805"/>
            <a:ext cx="146250" cy="146250"/>
          </a:xfrm>
          <a:prstGeom prst="ellipse">
            <a:avLst/>
          </a:prstGeom>
          <a:solidFill>
            <a:schemeClr val="accent2">
              <a:lumMod val="40000"/>
              <a:lumOff val="6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GB" sz="650">
                <a:solidFill>
                  <a:sysClr val="windowText" lastClr="000000"/>
                </a:solidFill>
                <a:latin typeface="Arial" panose="020B0604020202020204" pitchFamily="34" charset="0"/>
                <a:cs typeface="Arial" panose="020B0604020202020204" pitchFamily="34" charset="0"/>
              </a:rPr>
              <a:t>P</a:t>
            </a:r>
          </a:p>
        </p:txBody>
      </p:sp>
      <p:sp>
        <p:nvSpPr>
          <p:cNvPr id="197" name="Oval 86">
            <a:extLst>
              <a:ext uri="{FF2B5EF4-FFF2-40B4-BE49-F238E27FC236}">
                <a16:creationId xmlns:a16="http://schemas.microsoft.com/office/drawing/2014/main" id="{53ECBC38-7B5D-49F6-ABBE-AB77CA7147A8}"/>
              </a:ext>
            </a:extLst>
          </p:cNvPr>
          <p:cNvSpPr/>
          <p:nvPr/>
        </p:nvSpPr>
        <p:spPr>
          <a:xfrm>
            <a:off x="6457885" y="1544816"/>
            <a:ext cx="145390" cy="146250"/>
          </a:xfrm>
          <a:prstGeom prst="ellipse">
            <a:avLst/>
          </a:prstGeom>
          <a:solidFill>
            <a:schemeClr val="accent2">
              <a:lumMod val="40000"/>
              <a:lumOff val="6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GB" sz="650">
                <a:solidFill>
                  <a:sysClr val="windowText" lastClr="000000"/>
                </a:solidFill>
                <a:latin typeface="Arial" panose="020B0604020202020204" pitchFamily="34" charset="0"/>
                <a:cs typeface="Arial" panose="020B0604020202020204" pitchFamily="34" charset="0"/>
              </a:rPr>
              <a:t>P</a:t>
            </a:r>
          </a:p>
        </p:txBody>
      </p:sp>
      <p:sp>
        <p:nvSpPr>
          <p:cNvPr id="198" name="Oval 86">
            <a:extLst>
              <a:ext uri="{FF2B5EF4-FFF2-40B4-BE49-F238E27FC236}">
                <a16:creationId xmlns:a16="http://schemas.microsoft.com/office/drawing/2014/main" id="{1A23E2E5-30E6-4290-9623-DFC2E45365C5}"/>
              </a:ext>
            </a:extLst>
          </p:cNvPr>
          <p:cNvSpPr/>
          <p:nvPr/>
        </p:nvSpPr>
        <p:spPr>
          <a:xfrm>
            <a:off x="6411451" y="1715075"/>
            <a:ext cx="145390" cy="146250"/>
          </a:xfrm>
          <a:prstGeom prst="ellipse">
            <a:avLst/>
          </a:prstGeom>
          <a:solidFill>
            <a:schemeClr val="accent2">
              <a:lumMod val="40000"/>
              <a:lumOff val="6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GB" sz="650">
                <a:solidFill>
                  <a:sysClr val="windowText" lastClr="000000"/>
                </a:solidFill>
                <a:latin typeface="Arial" panose="020B0604020202020204" pitchFamily="34" charset="0"/>
                <a:cs typeface="Arial" panose="020B0604020202020204" pitchFamily="34" charset="0"/>
              </a:rPr>
              <a:t>P</a:t>
            </a:r>
          </a:p>
        </p:txBody>
      </p:sp>
      <p:sp>
        <p:nvSpPr>
          <p:cNvPr id="199" name="Oval 86">
            <a:extLst>
              <a:ext uri="{FF2B5EF4-FFF2-40B4-BE49-F238E27FC236}">
                <a16:creationId xmlns:a16="http://schemas.microsoft.com/office/drawing/2014/main" id="{9B4DBF53-D3E3-40E5-AF7E-009285C24A94}"/>
              </a:ext>
            </a:extLst>
          </p:cNvPr>
          <p:cNvSpPr/>
          <p:nvPr/>
        </p:nvSpPr>
        <p:spPr>
          <a:xfrm>
            <a:off x="6519730" y="1874122"/>
            <a:ext cx="146250" cy="146250"/>
          </a:xfrm>
          <a:prstGeom prst="ellipse">
            <a:avLst/>
          </a:prstGeom>
          <a:solidFill>
            <a:schemeClr val="accent2">
              <a:lumMod val="40000"/>
              <a:lumOff val="6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GB" sz="650">
                <a:solidFill>
                  <a:sysClr val="windowText" lastClr="000000"/>
                </a:solidFill>
                <a:latin typeface="Arial" panose="020B0604020202020204" pitchFamily="34" charset="0"/>
                <a:cs typeface="Arial" panose="020B0604020202020204" pitchFamily="34" charset="0"/>
              </a:rPr>
              <a:t>P</a:t>
            </a:r>
          </a:p>
        </p:txBody>
      </p:sp>
      <p:sp>
        <p:nvSpPr>
          <p:cNvPr id="200" name="Oval 86">
            <a:extLst>
              <a:ext uri="{FF2B5EF4-FFF2-40B4-BE49-F238E27FC236}">
                <a16:creationId xmlns:a16="http://schemas.microsoft.com/office/drawing/2014/main" id="{05ECA19F-2618-46AB-805C-E52861C84632}"/>
              </a:ext>
            </a:extLst>
          </p:cNvPr>
          <p:cNvSpPr/>
          <p:nvPr/>
        </p:nvSpPr>
        <p:spPr>
          <a:xfrm>
            <a:off x="3703571" y="3313588"/>
            <a:ext cx="146250" cy="146250"/>
          </a:xfrm>
          <a:prstGeom prst="ellipse">
            <a:avLst/>
          </a:prstGeom>
          <a:solidFill>
            <a:schemeClr val="accent2">
              <a:lumMod val="40000"/>
              <a:lumOff val="6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GB" sz="650">
                <a:solidFill>
                  <a:sysClr val="windowText" lastClr="000000"/>
                </a:solidFill>
                <a:latin typeface="Arial" panose="020B0604020202020204" pitchFamily="34" charset="0"/>
                <a:cs typeface="Arial" panose="020B0604020202020204" pitchFamily="34" charset="0"/>
              </a:rPr>
              <a:t>P</a:t>
            </a:r>
          </a:p>
        </p:txBody>
      </p:sp>
      <p:sp>
        <p:nvSpPr>
          <p:cNvPr id="201" name="Oval 86">
            <a:extLst>
              <a:ext uri="{FF2B5EF4-FFF2-40B4-BE49-F238E27FC236}">
                <a16:creationId xmlns:a16="http://schemas.microsoft.com/office/drawing/2014/main" id="{7023C33E-C8AB-45ED-B0CF-B58BA152F5B6}"/>
              </a:ext>
            </a:extLst>
          </p:cNvPr>
          <p:cNvSpPr/>
          <p:nvPr/>
        </p:nvSpPr>
        <p:spPr>
          <a:xfrm>
            <a:off x="3564268" y="3182024"/>
            <a:ext cx="146250" cy="146250"/>
          </a:xfrm>
          <a:prstGeom prst="ellipse">
            <a:avLst/>
          </a:prstGeom>
          <a:solidFill>
            <a:schemeClr val="accent2">
              <a:lumMod val="40000"/>
              <a:lumOff val="6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GB" sz="650">
                <a:solidFill>
                  <a:sysClr val="windowText" lastClr="000000"/>
                </a:solidFill>
                <a:latin typeface="Arial" panose="020B0604020202020204" pitchFamily="34" charset="0"/>
                <a:cs typeface="Arial" panose="020B0604020202020204" pitchFamily="34" charset="0"/>
              </a:rPr>
              <a:t>P</a:t>
            </a:r>
          </a:p>
        </p:txBody>
      </p:sp>
      <p:sp>
        <p:nvSpPr>
          <p:cNvPr id="202" name="Oval 86">
            <a:extLst>
              <a:ext uri="{FF2B5EF4-FFF2-40B4-BE49-F238E27FC236}">
                <a16:creationId xmlns:a16="http://schemas.microsoft.com/office/drawing/2014/main" id="{CDB23C5F-5541-44E8-BB7D-22B34B4FEE22}"/>
              </a:ext>
            </a:extLst>
          </p:cNvPr>
          <p:cNvSpPr/>
          <p:nvPr/>
        </p:nvSpPr>
        <p:spPr>
          <a:xfrm>
            <a:off x="3564268" y="3011764"/>
            <a:ext cx="146250" cy="146250"/>
          </a:xfrm>
          <a:prstGeom prst="ellipse">
            <a:avLst/>
          </a:prstGeom>
          <a:solidFill>
            <a:schemeClr val="accent2">
              <a:lumMod val="40000"/>
              <a:lumOff val="6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GB" sz="650">
                <a:solidFill>
                  <a:sysClr val="windowText" lastClr="000000"/>
                </a:solidFill>
                <a:latin typeface="Arial" panose="020B0604020202020204" pitchFamily="34" charset="0"/>
                <a:cs typeface="Arial" panose="020B0604020202020204" pitchFamily="34" charset="0"/>
              </a:rPr>
              <a:t>P</a:t>
            </a:r>
          </a:p>
        </p:txBody>
      </p:sp>
      <p:sp>
        <p:nvSpPr>
          <p:cNvPr id="203" name="Oval 86">
            <a:extLst>
              <a:ext uri="{FF2B5EF4-FFF2-40B4-BE49-F238E27FC236}">
                <a16:creationId xmlns:a16="http://schemas.microsoft.com/office/drawing/2014/main" id="{357F874D-CF87-40E7-9558-2616A914615F}"/>
              </a:ext>
            </a:extLst>
          </p:cNvPr>
          <p:cNvSpPr/>
          <p:nvPr/>
        </p:nvSpPr>
        <p:spPr>
          <a:xfrm>
            <a:off x="4330435" y="2949852"/>
            <a:ext cx="146250" cy="146250"/>
          </a:xfrm>
          <a:prstGeom prst="ellipse">
            <a:avLst/>
          </a:prstGeom>
          <a:solidFill>
            <a:schemeClr val="accent2">
              <a:lumMod val="40000"/>
              <a:lumOff val="6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GB" sz="650">
                <a:solidFill>
                  <a:sysClr val="windowText" lastClr="000000"/>
                </a:solidFill>
                <a:latin typeface="Arial" panose="020B0604020202020204" pitchFamily="34" charset="0"/>
                <a:cs typeface="Arial" panose="020B0604020202020204" pitchFamily="34" charset="0"/>
              </a:rPr>
              <a:t>P</a:t>
            </a:r>
          </a:p>
        </p:txBody>
      </p:sp>
      <p:sp>
        <p:nvSpPr>
          <p:cNvPr id="204" name="Oval 86">
            <a:extLst>
              <a:ext uri="{FF2B5EF4-FFF2-40B4-BE49-F238E27FC236}">
                <a16:creationId xmlns:a16="http://schemas.microsoft.com/office/drawing/2014/main" id="{7318EDCE-4891-4292-BD73-A81894FF0EDE}"/>
              </a:ext>
            </a:extLst>
          </p:cNvPr>
          <p:cNvSpPr/>
          <p:nvPr/>
        </p:nvSpPr>
        <p:spPr>
          <a:xfrm>
            <a:off x="4122086" y="2807262"/>
            <a:ext cx="146250" cy="146250"/>
          </a:xfrm>
          <a:prstGeom prst="ellipse">
            <a:avLst/>
          </a:prstGeom>
          <a:solidFill>
            <a:schemeClr val="accent2">
              <a:lumMod val="40000"/>
              <a:lumOff val="6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GB" sz="650">
                <a:solidFill>
                  <a:sysClr val="windowText" lastClr="000000"/>
                </a:solidFill>
                <a:latin typeface="Arial" panose="020B0604020202020204" pitchFamily="34" charset="0"/>
                <a:cs typeface="Arial" panose="020B0604020202020204" pitchFamily="34" charset="0"/>
              </a:rPr>
              <a:t>P</a:t>
            </a:r>
          </a:p>
        </p:txBody>
      </p:sp>
      <p:sp>
        <p:nvSpPr>
          <p:cNvPr id="205" name="Oval 86">
            <a:extLst>
              <a:ext uri="{FF2B5EF4-FFF2-40B4-BE49-F238E27FC236}">
                <a16:creationId xmlns:a16="http://schemas.microsoft.com/office/drawing/2014/main" id="{47DD9E13-53D4-40BA-B7FA-E99DC2B064BA}"/>
              </a:ext>
            </a:extLst>
          </p:cNvPr>
          <p:cNvSpPr/>
          <p:nvPr/>
        </p:nvSpPr>
        <p:spPr>
          <a:xfrm>
            <a:off x="3695832" y="2903417"/>
            <a:ext cx="146250" cy="146250"/>
          </a:xfrm>
          <a:prstGeom prst="ellipse">
            <a:avLst/>
          </a:prstGeom>
          <a:solidFill>
            <a:schemeClr val="accent2">
              <a:lumMod val="40000"/>
              <a:lumOff val="6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GB" sz="650">
                <a:solidFill>
                  <a:sysClr val="windowText" lastClr="000000"/>
                </a:solidFill>
                <a:latin typeface="Arial" panose="020B0604020202020204" pitchFamily="34" charset="0"/>
                <a:cs typeface="Arial" panose="020B0604020202020204" pitchFamily="34" charset="0"/>
              </a:rPr>
              <a:t>P</a:t>
            </a:r>
          </a:p>
        </p:txBody>
      </p:sp>
      <p:sp>
        <p:nvSpPr>
          <p:cNvPr id="206" name="Oval 86">
            <a:extLst>
              <a:ext uri="{FF2B5EF4-FFF2-40B4-BE49-F238E27FC236}">
                <a16:creationId xmlns:a16="http://schemas.microsoft.com/office/drawing/2014/main" id="{13DD75CF-70FB-4E97-B753-7BADC7F39FBE}"/>
              </a:ext>
            </a:extLst>
          </p:cNvPr>
          <p:cNvSpPr/>
          <p:nvPr/>
        </p:nvSpPr>
        <p:spPr>
          <a:xfrm>
            <a:off x="3881569" y="2841505"/>
            <a:ext cx="146250" cy="146250"/>
          </a:xfrm>
          <a:prstGeom prst="ellipse">
            <a:avLst/>
          </a:prstGeom>
          <a:solidFill>
            <a:schemeClr val="accent2">
              <a:lumMod val="40000"/>
              <a:lumOff val="6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GB" sz="650">
                <a:solidFill>
                  <a:sysClr val="windowText" lastClr="000000"/>
                </a:solidFill>
                <a:latin typeface="Arial" panose="020B0604020202020204" pitchFamily="34" charset="0"/>
                <a:cs typeface="Arial" panose="020B0604020202020204" pitchFamily="34" charset="0"/>
              </a:rPr>
              <a:t>P</a:t>
            </a:r>
          </a:p>
        </p:txBody>
      </p:sp>
      <p:sp>
        <p:nvSpPr>
          <p:cNvPr id="207" name="Oval 86">
            <a:extLst>
              <a:ext uri="{FF2B5EF4-FFF2-40B4-BE49-F238E27FC236}">
                <a16:creationId xmlns:a16="http://schemas.microsoft.com/office/drawing/2014/main" id="{DEC19BD6-8971-4928-983C-D363D2B0CCC4}"/>
              </a:ext>
            </a:extLst>
          </p:cNvPr>
          <p:cNvSpPr/>
          <p:nvPr/>
        </p:nvSpPr>
        <p:spPr>
          <a:xfrm>
            <a:off x="6542947" y="2655767"/>
            <a:ext cx="146250" cy="146250"/>
          </a:xfrm>
          <a:prstGeom prst="ellipse">
            <a:avLst/>
          </a:prstGeom>
          <a:solidFill>
            <a:schemeClr val="accent2">
              <a:lumMod val="40000"/>
              <a:lumOff val="6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GB" sz="650">
                <a:solidFill>
                  <a:sysClr val="windowText" lastClr="000000"/>
                </a:solidFill>
                <a:latin typeface="Arial" panose="020B0604020202020204" pitchFamily="34" charset="0"/>
                <a:cs typeface="Arial" panose="020B0604020202020204" pitchFamily="34" charset="0"/>
              </a:rPr>
              <a:t>P</a:t>
            </a:r>
          </a:p>
        </p:txBody>
      </p:sp>
      <p:sp>
        <p:nvSpPr>
          <p:cNvPr id="208" name="Oval 86">
            <a:extLst>
              <a:ext uri="{FF2B5EF4-FFF2-40B4-BE49-F238E27FC236}">
                <a16:creationId xmlns:a16="http://schemas.microsoft.com/office/drawing/2014/main" id="{C7A3EC6A-8251-4E97-8675-7C4B414596EE}"/>
              </a:ext>
            </a:extLst>
          </p:cNvPr>
          <p:cNvSpPr/>
          <p:nvPr/>
        </p:nvSpPr>
        <p:spPr>
          <a:xfrm>
            <a:off x="6852510" y="2709941"/>
            <a:ext cx="146250" cy="146250"/>
          </a:xfrm>
          <a:prstGeom prst="ellipse">
            <a:avLst/>
          </a:prstGeom>
          <a:solidFill>
            <a:schemeClr val="accent2">
              <a:lumMod val="40000"/>
              <a:lumOff val="6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GB" sz="650" dirty="0">
                <a:solidFill>
                  <a:sysClr val="windowText" lastClr="000000"/>
                </a:solidFill>
                <a:latin typeface="Arial" panose="020B0604020202020204" pitchFamily="34" charset="0"/>
                <a:cs typeface="Arial" panose="020B0604020202020204" pitchFamily="34" charset="0"/>
              </a:rPr>
              <a:t>P</a:t>
            </a:r>
          </a:p>
        </p:txBody>
      </p:sp>
      <p:sp>
        <p:nvSpPr>
          <p:cNvPr id="209" name="Oval 86">
            <a:extLst>
              <a:ext uri="{FF2B5EF4-FFF2-40B4-BE49-F238E27FC236}">
                <a16:creationId xmlns:a16="http://schemas.microsoft.com/office/drawing/2014/main" id="{BD3E626B-9CC8-4DF1-8D82-BD0E4982BA37}"/>
              </a:ext>
            </a:extLst>
          </p:cNvPr>
          <p:cNvSpPr/>
          <p:nvPr/>
        </p:nvSpPr>
        <p:spPr>
          <a:xfrm>
            <a:off x="6782858" y="3607672"/>
            <a:ext cx="146250" cy="146250"/>
          </a:xfrm>
          <a:prstGeom prst="ellipse">
            <a:avLst/>
          </a:prstGeom>
          <a:solidFill>
            <a:schemeClr val="accent2">
              <a:lumMod val="40000"/>
              <a:lumOff val="6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GB" sz="650">
                <a:solidFill>
                  <a:sysClr val="windowText" lastClr="000000"/>
                </a:solidFill>
                <a:latin typeface="Arial" panose="020B0604020202020204" pitchFamily="34" charset="0"/>
                <a:cs typeface="Arial" panose="020B0604020202020204" pitchFamily="34" charset="0"/>
              </a:rPr>
              <a:t>P</a:t>
            </a:r>
          </a:p>
        </p:txBody>
      </p:sp>
      <p:sp>
        <p:nvSpPr>
          <p:cNvPr id="210" name="Oval 86">
            <a:extLst>
              <a:ext uri="{FF2B5EF4-FFF2-40B4-BE49-F238E27FC236}">
                <a16:creationId xmlns:a16="http://schemas.microsoft.com/office/drawing/2014/main" id="{94A11028-C4EF-42A0-B0BF-D4C45A4EC4CF}"/>
              </a:ext>
            </a:extLst>
          </p:cNvPr>
          <p:cNvSpPr/>
          <p:nvPr/>
        </p:nvSpPr>
        <p:spPr>
          <a:xfrm>
            <a:off x="6937639" y="3793410"/>
            <a:ext cx="146250" cy="146250"/>
          </a:xfrm>
          <a:prstGeom prst="ellipse">
            <a:avLst/>
          </a:prstGeom>
          <a:solidFill>
            <a:schemeClr val="accent2">
              <a:lumMod val="40000"/>
              <a:lumOff val="6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GB" sz="650" dirty="0">
                <a:solidFill>
                  <a:sysClr val="windowText" lastClr="000000"/>
                </a:solidFill>
                <a:latin typeface="Arial" panose="020B0604020202020204" pitchFamily="34" charset="0"/>
                <a:cs typeface="Arial" panose="020B0604020202020204" pitchFamily="34" charset="0"/>
              </a:rPr>
              <a:t>P</a:t>
            </a:r>
          </a:p>
        </p:txBody>
      </p:sp>
      <p:grpSp>
        <p:nvGrpSpPr>
          <p:cNvPr id="229" name="Gruppieren 228">
            <a:extLst>
              <a:ext uri="{FF2B5EF4-FFF2-40B4-BE49-F238E27FC236}">
                <a16:creationId xmlns:a16="http://schemas.microsoft.com/office/drawing/2014/main" id="{3E59C1C0-05DF-4B6A-865D-13423A2546ED}"/>
              </a:ext>
            </a:extLst>
          </p:cNvPr>
          <p:cNvGrpSpPr/>
          <p:nvPr/>
        </p:nvGrpSpPr>
        <p:grpSpPr>
          <a:xfrm>
            <a:off x="4377876" y="2024585"/>
            <a:ext cx="1978268" cy="1558070"/>
            <a:chOff x="5388157" y="2479651"/>
            <a:chExt cx="2434792" cy="1917624"/>
          </a:xfrm>
        </p:grpSpPr>
        <p:sp>
          <p:nvSpPr>
            <p:cNvPr id="149" name="Rounded Rectangle 90">
              <a:extLst>
                <a:ext uri="{FF2B5EF4-FFF2-40B4-BE49-F238E27FC236}">
                  <a16:creationId xmlns:a16="http://schemas.microsoft.com/office/drawing/2014/main" id="{9D3062CD-8FDE-4726-98DB-B02030C9C479}"/>
                </a:ext>
              </a:extLst>
            </p:cNvPr>
            <p:cNvSpPr/>
            <p:nvPr/>
          </p:nvSpPr>
          <p:spPr bwMode="auto">
            <a:xfrm>
              <a:off x="6734796" y="3362103"/>
              <a:ext cx="982800" cy="180000"/>
            </a:xfrm>
            <a:prstGeom prst="roundRect">
              <a:avLst/>
            </a:prstGeom>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GB" sz="650">
                  <a:latin typeface="Arial" panose="020B0604020202020204" pitchFamily="34" charset="0"/>
                  <a:cs typeface="Arial" panose="020B0604020202020204" pitchFamily="34" charset="0"/>
                </a:rPr>
                <a:t>1. Challenge</a:t>
              </a:r>
            </a:p>
          </p:txBody>
        </p:sp>
        <p:cxnSp>
          <p:nvCxnSpPr>
            <p:cNvPr id="150" name="AutoShape 12">
              <a:extLst>
                <a:ext uri="{FF2B5EF4-FFF2-40B4-BE49-F238E27FC236}">
                  <a16:creationId xmlns:a16="http://schemas.microsoft.com/office/drawing/2014/main" id="{E63331CF-CFB8-42F3-8D9C-E34B58204551}"/>
                </a:ext>
              </a:extLst>
            </p:cNvPr>
            <p:cNvCxnSpPr>
              <a:cxnSpLocks noChangeShapeType="1"/>
              <a:stCxn id="186" idx="5"/>
              <a:endCxn id="149" idx="0"/>
            </p:cNvCxnSpPr>
            <p:nvPr/>
          </p:nvCxnSpPr>
          <p:spPr bwMode="auto">
            <a:xfrm rot="16200000" flipH="1">
              <a:off x="5865952" y="2001856"/>
              <a:ext cx="882450" cy="1838040"/>
            </a:xfrm>
            <a:prstGeom prst="curvedConnector3">
              <a:avLst>
                <a:gd name="adj1" fmla="val 35583"/>
              </a:avLst>
            </a:prstGeom>
            <a:noFill/>
            <a:ln w="12700">
              <a:solidFill>
                <a:srgbClr xmlns:mc="http://schemas.openxmlformats.org/markup-compatibility/2006" xmlns:a14="http://schemas.microsoft.com/office/drawing/2010/main" val="0000FF" mc:Ignorable="a14" a14:legacySpreadsheetColorIndex="12"/>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151" name="AutoShape 12">
              <a:extLst>
                <a:ext uri="{FF2B5EF4-FFF2-40B4-BE49-F238E27FC236}">
                  <a16:creationId xmlns:a16="http://schemas.microsoft.com/office/drawing/2014/main" id="{65E62F48-60EA-45A6-9EAE-36A9107845CA}"/>
                </a:ext>
              </a:extLst>
            </p:cNvPr>
            <p:cNvCxnSpPr>
              <a:cxnSpLocks noChangeShapeType="1"/>
              <a:stCxn id="149" idx="2"/>
              <a:endCxn id="211" idx="1"/>
            </p:cNvCxnSpPr>
            <p:nvPr/>
          </p:nvCxnSpPr>
          <p:spPr bwMode="auto">
            <a:xfrm rot="16200000" flipH="1">
              <a:off x="7096986" y="3671312"/>
              <a:ext cx="855174" cy="596752"/>
            </a:xfrm>
            <a:prstGeom prst="curvedConnector3">
              <a:avLst>
                <a:gd name="adj1" fmla="val 50000"/>
              </a:avLst>
            </a:prstGeom>
            <a:noFill/>
            <a:ln w="12700">
              <a:solidFill>
                <a:srgbClr xmlns:mc="http://schemas.openxmlformats.org/markup-compatibility/2006" xmlns:a14="http://schemas.microsoft.com/office/drawing/2010/main" val="0000FF" mc:Ignorable="a14" a14:legacySpreadsheetColorIndex="12"/>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grpSp>
      <p:sp>
        <p:nvSpPr>
          <p:cNvPr id="211" name="Oval 86">
            <a:extLst>
              <a:ext uri="{FF2B5EF4-FFF2-40B4-BE49-F238E27FC236}">
                <a16:creationId xmlns:a16="http://schemas.microsoft.com/office/drawing/2014/main" id="{6C5FBBF3-123B-4B75-B89F-63C814324927}"/>
              </a:ext>
            </a:extLst>
          </p:cNvPr>
          <p:cNvSpPr/>
          <p:nvPr/>
        </p:nvSpPr>
        <p:spPr>
          <a:xfrm>
            <a:off x="6334852" y="3561238"/>
            <a:ext cx="145390" cy="146250"/>
          </a:xfrm>
          <a:prstGeom prst="ellipse">
            <a:avLst/>
          </a:prstGeom>
          <a:solidFill>
            <a:schemeClr val="accent2">
              <a:lumMod val="40000"/>
              <a:lumOff val="6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GB" sz="650" dirty="0">
                <a:solidFill>
                  <a:sysClr val="windowText" lastClr="000000"/>
                </a:solidFill>
                <a:latin typeface="Arial" panose="020B0604020202020204" pitchFamily="34" charset="0"/>
                <a:cs typeface="Arial" panose="020B0604020202020204" pitchFamily="34" charset="0"/>
              </a:rPr>
              <a:t>P</a:t>
            </a:r>
          </a:p>
        </p:txBody>
      </p:sp>
      <p:sp>
        <p:nvSpPr>
          <p:cNvPr id="212" name="Oval 86">
            <a:extLst>
              <a:ext uri="{FF2B5EF4-FFF2-40B4-BE49-F238E27FC236}">
                <a16:creationId xmlns:a16="http://schemas.microsoft.com/office/drawing/2014/main" id="{73C5EBAC-BDF0-4EE3-B263-302DF2347AA9}"/>
              </a:ext>
            </a:extLst>
          </p:cNvPr>
          <p:cNvSpPr/>
          <p:nvPr/>
        </p:nvSpPr>
        <p:spPr>
          <a:xfrm>
            <a:off x="6110419" y="3669585"/>
            <a:ext cx="146250" cy="146250"/>
          </a:xfrm>
          <a:prstGeom prst="ellipse">
            <a:avLst/>
          </a:prstGeom>
          <a:solidFill>
            <a:schemeClr val="accent2">
              <a:lumMod val="40000"/>
              <a:lumOff val="6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GB" sz="650" dirty="0">
                <a:solidFill>
                  <a:sysClr val="windowText" lastClr="000000"/>
                </a:solidFill>
                <a:latin typeface="Arial" panose="020B0604020202020204" pitchFamily="34" charset="0"/>
                <a:cs typeface="Arial" panose="020B0604020202020204" pitchFamily="34" charset="0"/>
              </a:rPr>
              <a:t>P</a:t>
            </a:r>
          </a:p>
        </p:txBody>
      </p:sp>
      <p:sp>
        <p:nvSpPr>
          <p:cNvPr id="213" name="Oval 86">
            <a:extLst>
              <a:ext uri="{FF2B5EF4-FFF2-40B4-BE49-F238E27FC236}">
                <a16:creationId xmlns:a16="http://schemas.microsoft.com/office/drawing/2014/main" id="{B350DD07-C6BD-4365-AA2C-92AB9F6F8DFD}"/>
              </a:ext>
            </a:extLst>
          </p:cNvPr>
          <p:cNvSpPr/>
          <p:nvPr/>
        </p:nvSpPr>
        <p:spPr>
          <a:xfrm>
            <a:off x="6180071" y="3963669"/>
            <a:ext cx="146250" cy="146250"/>
          </a:xfrm>
          <a:prstGeom prst="ellipse">
            <a:avLst/>
          </a:prstGeom>
          <a:solidFill>
            <a:schemeClr val="accent2">
              <a:lumMod val="40000"/>
              <a:lumOff val="6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GB" sz="650">
                <a:solidFill>
                  <a:sysClr val="windowText" lastClr="000000"/>
                </a:solidFill>
                <a:latin typeface="Arial" panose="020B0604020202020204" pitchFamily="34" charset="0"/>
                <a:cs typeface="Arial" panose="020B0604020202020204" pitchFamily="34" charset="0"/>
              </a:rPr>
              <a:t>P</a:t>
            </a:r>
          </a:p>
        </p:txBody>
      </p:sp>
      <p:sp>
        <p:nvSpPr>
          <p:cNvPr id="214" name="Oval 86">
            <a:extLst>
              <a:ext uri="{FF2B5EF4-FFF2-40B4-BE49-F238E27FC236}">
                <a16:creationId xmlns:a16="http://schemas.microsoft.com/office/drawing/2014/main" id="{C1E045E4-E076-40CD-97B5-2A1B2654C466}"/>
              </a:ext>
            </a:extLst>
          </p:cNvPr>
          <p:cNvSpPr/>
          <p:nvPr/>
        </p:nvSpPr>
        <p:spPr>
          <a:xfrm>
            <a:off x="6519730" y="4033321"/>
            <a:ext cx="146250" cy="146250"/>
          </a:xfrm>
          <a:prstGeom prst="ellipse">
            <a:avLst/>
          </a:prstGeom>
          <a:solidFill>
            <a:schemeClr val="accent2">
              <a:lumMod val="40000"/>
              <a:lumOff val="6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GB" sz="650">
                <a:solidFill>
                  <a:sysClr val="windowText" lastClr="000000"/>
                </a:solidFill>
                <a:latin typeface="Arial" panose="020B0604020202020204" pitchFamily="34" charset="0"/>
                <a:cs typeface="Arial" panose="020B0604020202020204" pitchFamily="34" charset="0"/>
              </a:rPr>
              <a:t>P</a:t>
            </a:r>
          </a:p>
        </p:txBody>
      </p:sp>
      <p:sp>
        <p:nvSpPr>
          <p:cNvPr id="215" name="Oval 86">
            <a:extLst>
              <a:ext uri="{FF2B5EF4-FFF2-40B4-BE49-F238E27FC236}">
                <a16:creationId xmlns:a16="http://schemas.microsoft.com/office/drawing/2014/main" id="{7DD901E4-7099-40B2-8608-D5F481366961}"/>
              </a:ext>
            </a:extLst>
          </p:cNvPr>
          <p:cNvSpPr/>
          <p:nvPr/>
        </p:nvSpPr>
        <p:spPr>
          <a:xfrm>
            <a:off x="4345913" y="4010103"/>
            <a:ext cx="146250" cy="146250"/>
          </a:xfrm>
          <a:prstGeom prst="ellipse">
            <a:avLst/>
          </a:prstGeom>
          <a:solidFill>
            <a:schemeClr val="accent2">
              <a:lumMod val="40000"/>
              <a:lumOff val="6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GB" sz="650" dirty="0">
                <a:solidFill>
                  <a:sysClr val="windowText" lastClr="000000"/>
                </a:solidFill>
                <a:latin typeface="Arial" panose="020B0604020202020204" pitchFamily="34" charset="0"/>
                <a:cs typeface="Arial" panose="020B0604020202020204" pitchFamily="34" charset="0"/>
              </a:rPr>
              <a:t>P</a:t>
            </a:r>
          </a:p>
        </p:txBody>
      </p:sp>
      <p:sp>
        <p:nvSpPr>
          <p:cNvPr id="216" name="Oval 86">
            <a:extLst>
              <a:ext uri="{FF2B5EF4-FFF2-40B4-BE49-F238E27FC236}">
                <a16:creationId xmlns:a16="http://schemas.microsoft.com/office/drawing/2014/main" id="{E391E342-7F94-4B38-9221-24FD95F6470F}"/>
              </a:ext>
            </a:extLst>
          </p:cNvPr>
          <p:cNvSpPr/>
          <p:nvPr/>
        </p:nvSpPr>
        <p:spPr>
          <a:xfrm>
            <a:off x="4415565" y="4172624"/>
            <a:ext cx="146250" cy="146250"/>
          </a:xfrm>
          <a:prstGeom prst="ellipse">
            <a:avLst/>
          </a:prstGeom>
          <a:solidFill>
            <a:schemeClr val="accent2">
              <a:lumMod val="40000"/>
              <a:lumOff val="6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GB" sz="650">
                <a:solidFill>
                  <a:sysClr val="windowText" lastClr="000000"/>
                </a:solidFill>
                <a:latin typeface="Arial" panose="020B0604020202020204" pitchFamily="34" charset="0"/>
                <a:cs typeface="Arial" panose="020B0604020202020204" pitchFamily="34" charset="0"/>
              </a:rPr>
              <a:t>P</a:t>
            </a:r>
          </a:p>
        </p:txBody>
      </p:sp>
      <p:sp>
        <p:nvSpPr>
          <p:cNvPr id="217" name="Oval 86">
            <a:extLst>
              <a:ext uri="{FF2B5EF4-FFF2-40B4-BE49-F238E27FC236}">
                <a16:creationId xmlns:a16="http://schemas.microsoft.com/office/drawing/2014/main" id="{7F08F974-5CA7-42A7-8909-CA4A70F67A02}"/>
              </a:ext>
            </a:extLst>
          </p:cNvPr>
          <p:cNvSpPr/>
          <p:nvPr/>
        </p:nvSpPr>
        <p:spPr>
          <a:xfrm>
            <a:off x="4284001" y="4335144"/>
            <a:ext cx="146250" cy="146250"/>
          </a:xfrm>
          <a:prstGeom prst="ellipse">
            <a:avLst/>
          </a:prstGeom>
          <a:solidFill>
            <a:schemeClr val="accent2">
              <a:lumMod val="40000"/>
              <a:lumOff val="6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GB" sz="650" dirty="0">
                <a:solidFill>
                  <a:sysClr val="windowText" lastClr="000000"/>
                </a:solidFill>
                <a:latin typeface="Arial" panose="020B0604020202020204" pitchFamily="34" charset="0"/>
                <a:cs typeface="Arial" panose="020B0604020202020204" pitchFamily="34" charset="0"/>
              </a:rPr>
              <a:t>P</a:t>
            </a:r>
          </a:p>
        </p:txBody>
      </p:sp>
      <p:sp>
        <p:nvSpPr>
          <p:cNvPr id="218" name="Oval 86">
            <a:extLst>
              <a:ext uri="{FF2B5EF4-FFF2-40B4-BE49-F238E27FC236}">
                <a16:creationId xmlns:a16="http://schemas.microsoft.com/office/drawing/2014/main" id="{40FD30D4-9C8A-4E24-B9C8-012B3FBC8043}"/>
              </a:ext>
            </a:extLst>
          </p:cNvPr>
          <p:cNvSpPr/>
          <p:nvPr/>
        </p:nvSpPr>
        <p:spPr>
          <a:xfrm>
            <a:off x="1304461" y="2206902"/>
            <a:ext cx="146250" cy="146250"/>
          </a:xfrm>
          <a:prstGeom prst="ellipse">
            <a:avLst/>
          </a:prstGeom>
          <a:solidFill>
            <a:schemeClr val="accent2">
              <a:lumMod val="40000"/>
              <a:lumOff val="6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GB" sz="650">
                <a:solidFill>
                  <a:sysClr val="windowText" lastClr="000000"/>
                </a:solidFill>
                <a:latin typeface="Arial" panose="020B0604020202020204" pitchFamily="34" charset="0"/>
                <a:cs typeface="Arial" panose="020B0604020202020204" pitchFamily="34" charset="0"/>
              </a:rPr>
              <a:t>P</a:t>
            </a:r>
          </a:p>
        </p:txBody>
      </p:sp>
      <p:sp>
        <p:nvSpPr>
          <p:cNvPr id="219" name="Oval 86">
            <a:extLst>
              <a:ext uri="{FF2B5EF4-FFF2-40B4-BE49-F238E27FC236}">
                <a16:creationId xmlns:a16="http://schemas.microsoft.com/office/drawing/2014/main" id="{3C7F0DBD-9872-41F7-8010-8B215A522054}"/>
              </a:ext>
            </a:extLst>
          </p:cNvPr>
          <p:cNvSpPr/>
          <p:nvPr/>
        </p:nvSpPr>
        <p:spPr>
          <a:xfrm>
            <a:off x="1521155" y="2245597"/>
            <a:ext cx="146250" cy="146250"/>
          </a:xfrm>
          <a:prstGeom prst="ellipse">
            <a:avLst/>
          </a:prstGeom>
          <a:solidFill>
            <a:schemeClr val="accent2">
              <a:lumMod val="40000"/>
              <a:lumOff val="6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GB" sz="650">
                <a:solidFill>
                  <a:sysClr val="windowText" lastClr="000000"/>
                </a:solidFill>
                <a:latin typeface="Arial" panose="020B0604020202020204" pitchFamily="34" charset="0"/>
                <a:cs typeface="Arial" panose="020B0604020202020204" pitchFamily="34" charset="0"/>
              </a:rPr>
              <a:t>P</a:t>
            </a:r>
          </a:p>
        </p:txBody>
      </p:sp>
      <p:sp>
        <p:nvSpPr>
          <p:cNvPr id="220" name="Oval 86">
            <a:extLst>
              <a:ext uri="{FF2B5EF4-FFF2-40B4-BE49-F238E27FC236}">
                <a16:creationId xmlns:a16="http://schemas.microsoft.com/office/drawing/2014/main" id="{C4B24648-491D-4565-BE7B-CBD71411B988}"/>
              </a:ext>
            </a:extLst>
          </p:cNvPr>
          <p:cNvSpPr/>
          <p:nvPr/>
        </p:nvSpPr>
        <p:spPr>
          <a:xfrm>
            <a:off x="1358635" y="2725419"/>
            <a:ext cx="146250" cy="146250"/>
          </a:xfrm>
          <a:prstGeom prst="ellipse">
            <a:avLst/>
          </a:prstGeom>
          <a:solidFill>
            <a:schemeClr val="accent2">
              <a:lumMod val="40000"/>
              <a:lumOff val="6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GB" sz="650">
                <a:solidFill>
                  <a:sysClr val="windowText" lastClr="000000"/>
                </a:solidFill>
                <a:latin typeface="Arial" panose="020B0604020202020204" pitchFamily="34" charset="0"/>
                <a:cs typeface="Arial" panose="020B0604020202020204" pitchFamily="34" charset="0"/>
              </a:rPr>
              <a:t>P</a:t>
            </a:r>
          </a:p>
        </p:txBody>
      </p:sp>
      <p:sp>
        <p:nvSpPr>
          <p:cNvPr id="221" name="Oval 86">
            <a:extLst>
              <a:ext uri="{FF2B5EF4-FFF2-40B4-BE49-F238E27FC236}">
                <a16:creationId xmlns:a16="http://schemas.microsoft.com/office/drawing/2014/main" id="{0F2301AA-B834-4330-B9F9-E14E9B647333}"/>
              </a:ext>
            </a:extLst>
          </p:cNvPr>
          <p:cNvSpPr/>
          <p:nvPr/>
        </p:nvSpPr>
        <p:spPr>
          <a:xfrm>
            <a:off x="1087768" y="2671246"/>
            <a:ext cx="146250" cy="146250"/>
          </a:xfrm>
          <a:prstGeom prst="ellipse">
            <a:avLst/>
          </a:prstGeom>
          <a:solidFill>
            <a:schemeClr val="accent2">
              <a:lumMod val="40000"/>
              <a:lumOff val="6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GB" sz="650">
                <a:solidFill>
                  <a:sysClr val="windowText" lastClr="000000"/>
                </a:solidFill>
                <a:latin typeface="Arial" panose="020B0604020202020204" pitchFamily="34" charset="0"/>
                <a:cs typeface="Arial" panose="020B0604020202020204" pitchFamily="34" charset="0"/>
              </a:rPr>
              <a:t>P</a:t>
            </a:r>
          </a:p>
        </p:txBody>
      </p:sp>
      <p:sp>
        <p:nvSpPr>
          <p:cNvPr id="222" name="Oval 86">
            <a:extLst>
              <a:ext uri="{FF2B5EF4-FFF2-40B4-BE49-F238E27FC236}">
                <a16:creationId xmlns:a16="http://schemas.microsoft.com/office/drawing/2014/main" id="{5833784F-EFBE-47E7-9FB0-4A2EC0116DB2}"/>
              </a:ext>
            </a:extLst>
          </p:cNvPr>
          <p:cNvSpPr/>
          <p:nvPr/>
        </p:nvSpPr>
        <p:spPr>
          <a:xfrm>
            <a:off x="894291" y="2516464"/>
            <a:ext cx="146250" cy="146250"/>
          </a:xfrm>
          <a:prstGeom prst="ellipse">
            <a:avLst/>
          </a:prstGeom>
          <a:solidFill>
            <a:schemeClr val="accent2">
              <a:lumMod val="40000"/>
              <a:lumOff val="6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GB" sz="650">
                <a:solidFill>
                  <a:sysClr val="windowText" lastClr="000000"/>
                </a:solidFill>
                <a:latin typeface="Arial" panose="020B0604020202020204" pitchFamily="34" charset="0"/>
                <a:cs typeface="Arial" panose="020B0604020202020204" pitchFamily="34" charset="0"/>
              </a:rPr>
              <a:t>P</a:t>
            </a:r>
          </a:p>
        </p:txBody>
      </p:sp>
      <p:sp>
        <p:nvSpPr>
          <p:cNvPr id="223" name="Oval 88">
            <a:extLst>
              <a:ext uri="{FF2B5EF4-FFF2-40B4-BE49-F238E27FC236}">
                <a16:creationId xmlns:a16="http://schemas.microsoft.com/office/drawing/2014/main" id="{D62EC9A6-ADB5-4ABB-AFA7-1AAEFCE2FCF8}"/>
              </a:ext>
            </a:extLst>
          </p:cNvPr>
          <p:cNvSpPr/>
          <p:nvPr/>
        </p:nvSpPr>
        <p:spPr>
          <a:xfrm>
            <a:off x="8543660" y="2240361"/>
            <a:ext cx="877500" cy="527664"/>
          </a:xfrm>
          <a:prstGeom prst="ellipse">
            <a:avLst/>
          </a:prstGeom>
          <a:solidFill>
            <a:schemeClr val="bg2"/>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lnSpc>
                <a:spcPts val="569"/>
              </a:lnSpc>
            </a:pPr>
            <a:r>
              <a:rPr lang="en-GB" sz="650">
                <a:solidFill>
                  <a:sysClr val="windowText" lastClr="000000"/>
                </a:solidFill>
                <a:latin typeface="Arial" panose="020B0604020202020204" pitchFamily="34" charset="0"/>
                <a:cs typeface="Arial" panose="020B0604020202020204" pitchFamily="34" charset="0"/>
              </a:rPr>
              <a:t>Role</a:t>
            </a:r>
          </a:p>
        </p:txBody>
      </p:sp>
      <p:sp>
        <p:nvSpPr>
          <p:cNvPr id="224" name="Rounded Rectangle 90">
            <a:extLst>
              <a:ext uri="{FF2B5EF4-FFF2-40B4-BE49-F238E27FC236}">
                <a16:creationId xmlns:a16="http://schemas.microsoft.com/office/drawing/2014/main" id="{5AAC6BE2-9B91-4A94-9A37-B26BA1485857}"/>
              </a:ext>
            </a:extLst>
          </p:cNvPr>
          <p:cNvSpPr/>
          <p:nvPr/>
        </p:nvSpPr>
        <p:spPr bwMode="auto">
          <a:xfrm>
            <a:off x="8619649" y="3188123"/>
            <a:ext cx="798525" cy="294087"/>
          </a:xfrm>
          <a:prstGeom prst="roundRect">
            <a:avLst/>
          </a:prstGeom>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GB" sz="650">
                <a:latin typeface="Arial" panose="020B0604020202020204" pitchFamily="34" charset="0"/>
                <a:cs typeface="Arial" panose="020B0604020202020204" pitchFamily="34" charset="0"/>
              </a:rPr>
              <a:t>Intangible Deliverable</a:t>
            </a:r>
          </a:p>
        </p:txBody>
      </p:sp>
      <p:sp>
        <p:nvSpPr>
          <p:cNvPr id="225" name="Rounded Rectangle 89">
            <a:extLst>
              <a:ext uri="{FF2B5EF4-FFF2-40B4-BE49-F238E27FC236}">
                <a16:creationId xmlns:a16="http://schemas.microsoft.com/office/drawing/2014/main" id="{33260E19-F258-4334-B301-A72053F242E8}"/>
              </a:ext>
            </a:extLst>
          </p:cNvPr>
          <p:cNvSpPr/>
          <p:nvPr/>
        </p:nvSpPr>
        <p:spPr bwMode="auto">
          <a:xfrm>
            <a:off x="8601036" y="2821816"/>
            <a:ext cx="798525" cy="301825"/>
          </a:xfrm>
          <a:prstGeom prst="roundRect">
            <a:avLst/>
          </a:prstGeom>
          <a:solidFill>
            <a:srgbClr val="92D050"/>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GB" sz="650">
                <a:solidFill>
                  <a:sysClr val="windowText" lastClr="000000"/>
                </a:solidFill>
                <a:latin typeface="Arial" panose="020B0604020202020204" pitchFamily="34" charset="0"/>
                <a:cs typeface="Arial" panose="020B0604020202020204" pitchFamily="34" charset="0"/>
              </a:rPr>
              <a:t>Tangible Deliverable</a:t>
            </a:r>
          </a:p>
        </p:txBody>
      </p:sp>
      <p:sp>
        <p:nvSpPr>
          <p:cNvPr id="226" name="Oval 86">
            <a:extLst>
              <a:ext uri="{FF2B5EF4-FFF2-40B4-BE49-F238E27FC236}">
                <a16:creationId xmlns:a16="http://schemas.microsoft.com/office/drawing/2014/main" id="{523F7C56-6B6C-4AAF-804C-F8A3A210086E}"/>
              </a:ext>
            </a:extLst>
          </p:cNvPr>
          <p:cNvSpPr/>
          <p:nvPr/>
        </p:nvSpPr>
        <p:spPr>
          <a:xfrm>
            <a:off x="8652008" y="3554847"/>
            <a:ext cx="766167" cy="147042"/>
          </a:xfrm>
          <a:prstGeom prst="ellipse">
            <a:avLst/>
          </a:prstGeom>
          <a:solidFill>
            <a:schemeClr val="accent2">
              <a:lumMod val="40000"/>
              <a:lumOff val="6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GB" sz="650" dirty="0">
                <a:solidFill>
                  <a:sysClr val="windowText" lastClr="000000"/>
                </a:solidFill>
                <a:latin typeface="Arial" panose="020B0604020202020204" pitchFamily="34" charset="0"/>
                <a:cs typeface="Arial" panose="020B0604020202020204" pitchFamily="34" charset="0"/>
              </a:rPr>
              <a:t>Person(s)</a:t>
            </a:r>
          </a:p>
        </p:txBody>
      </p:sp>
      <p:sp>
        <p:nvSpPr>
          <p:cNvPr id="227" name="Rounded Rectangle 90">
            <a:extLst>
              <a:ext uri="{FF2B5EF4-FFF2-40B4-BE49-F238E27FC236}">
                <a16:creationId xmlns:a16="http://schemas.microsoft.com/office/drawing/2014/main" id="{B26221CA-5D79-45C8-98B3-6C2E83F5BBD7}"/>
              </a:ext>
            </a:extLst>
          </p:cNvPr>
          <p:cNvSpPr/>
          <p:nvPr/>
        </p:nvSpPr>
        <p:spPr bwMode="auto">
          <a:xfrm>
            <a:off x="8388778" y="2022509"/>
            <a:ext cx="1215134" cy="1779988"/>
          </a:xfrm>
          <a:prstGeom prst="round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GB" sz="650" dirty="0">
                <a:solidFill>
                  <a:sysClr val="windowText" lastClr="000000"/>
                </a:solidFill>
                <a:latin typeface="Arial" panose="020B0604020202020204" pitchFamily="34" charset="0"/>
                <a:cs typeface="Arial" panose="020B0604020202020204" pitchFamily="34" charset="0"/>
              </a:rPr>
              <a:t>LEGEND</a:t>
            </a:r>
          </a:p>
        </p:txBody>
      </p:sp>
      <p:sp>
        <p:nvSpPr>
          <p:cNvPr id="250" name="Textfeld 249">
            <a:extLst>
              <a:ext uri="{FF2B5EF4-FFF2-40B4-BE49-F238E27FC236}">
                <a16:creationId xmlns:a16="http://schemas.microsoft.com/office/drawing/2014/main" id="{61A9134F-3F17-4CEA-93B0-D5662096FA18}"/>
              </a:ext>
            </a:extLst>
          </p:cNvPr>
          <p:cNvSpPr txBox="1"/>
          <p:nvPr/>
        </p:nvSpPr>
        <p:spPr>
          <a:xfrm>
            <a:off x="7442315" y="1590627"/>
            <a:ext cx="279244" cy="317459"/>
          </a:xfrm>
          <a:prstGeom prst="rect">
            <a:avLst/>
          </a:prstGeom>
          <a:noFill/>
        </p:spPr>
        <p:txBody>
          <a:bodyPr wrap="none" rtlCol="0">
            <a:spAutoFit/>
          </a:bodyPr>
          <a:lstStyle/>
          <a:p>
            <a:r>
              <a:rPr lang="de-DE" sz="1463" dirty="0"/>
              <a:t>€</a:t>
            </a:r>
            <a:endParaRPr lang="en-US" sz="1463" dirty="0"/>
          </a:p>
        </p:txBody>
      </p:sp>
      <p:sp>
        <p:nvSpPr>
          <p:cNvPr id="228" name="Title 1"/>
          <p:cNvSpPr>
            <a:spLocks noGrp="1"/>
          </p:cNvSpPr>
          <p:nvPr>
            <p:ph type="title"/>
          </p:nvPr>
        </p:nvSpPr>
        <p:spPr>
          <a:xfrm>
            <a:off x="681038" y="60326"/>
            <a:ext cx="8543925" cy="488314"/>
          </a:xfrm>
        </p:spPr>
        <p:txBody>
          <a:bodyPr>
            <a:normAutofit fontScale="90000"/>
          </a:bodyPr>
          <a:lstStyle/>
          <a:p>
            <a:pPr algn="ctr"/>
            <a:r>
              <a:rPr lang="en-GB" sz="2300" b="1" dirty="0">
                <a:latin typeface="+mn-lt"/>
              </a:rPr>
              <a:t>Industry Case Study Example: “Winning the Bid” – A Previous Success Story</a:t>
            </a:r>
          </a:p>
        </p:txBody>
      </p:sp>
      <p:sp>
        <p:nvSpPr>
          <p:cNvPr id="247" name="Rechteck 8">
            <a:extLst>
              <a:ext uri="{FF2B5EF4-FFF2-40B4-BE49-F238E27FC236}">
                <a16:creationId xmlns:a16="http://schemas.microsoft.com/office/drawing/2014/main" id="{2355BF73-F72C-44BA-8F89-A77E35541F51}"/>
              </a:ext>
            </a:extLst>
          </p:cNvPr>
          <p:cNvSpPr/>
          <p:nvPr/>
        </p:nvSpPr>
        <p:spPr>
          <a:xfrm>
            <a:off x="378874" y="4733119"/>
            <a:ext cx="8973979" cy="1754326"/>
          </a:xfrm>
          <a:prstGeom prst="rect">
            <a:avLst/>
          </a:prstGeom>
        </p:spPr>
        <p:txBody>
          <a:bodyPr wrap="square">
            <a:spAutoFit/>
          </a:bodyPr>
          <a:lstStyle/>
          <a:p>
            <a:pPr algn="just" fontAlgn="t"/>
            <a:r>
              <a:rPr lang="en-US" sz="1200" dirty="0">
                <a:latin typeface="Calibri" panose="020F0502020204030204" pitchFamily="34" charset="0"/>
              </a:rPr>
              <a:t>A manufacturing facility located in Singapore was faced by the challenge to rapidly implement new manufacturing methods and supporting digital systems. The facility was able to significantly reduce the costs of their estimate for producing a new part, win the contract and then effectively deploy the needed changes throughout the complete facility in three months. The above map is a high-level description of the innovation web which enabled that successful change. The map closely follows the narrative for the generic diffusion of innovation (see </a:t>
            </a:r>
            <a:r>
              <a:rPr lang="en-US" sz="1200" dirty="0">
                <a:latin typeface="Calibri" panose="020F0502020204030204" pitchFamily="34" charset="0"/>
                <a:hlinkClick r:id="rId3"/>
              </a:rPr>
              <a:t>https://open-european-innovation-network.blogspot.com/2020/01/the-narrative-for-generic-diffusion-of.html</a:t>
            </a:r>
            <a:r>
              <a:rPr lang="en-US" sz="1200" dirty="0">
                <a:latin typeface="Calibri" panose="020F0502020204030204" pitchFamily="34" charset="0"/>
              </a:rPr>
              <a:t>) with the primary differences being: (a) in step 4 the “prototype” is actually a transformation plan (b) the role of “user” is now the role of “manufacturer” (c) the role of “researcher” is now the role of “subject matter expert (e) the role of “thought leader” is now the role of “greybeard” (f) the role of “innovator” is now the role of “solution designer” (g) the role of “marketeer” is now the role of “change champion” and (h) the role of “funder” is now the role of “budget allocator.</a:t>
            </a:r>
            <a:endParaRPr lang="en-US" sz="1200" u="sng" dirty="0">
              <a:latin typeface="Calibri" panose="020F0502020204030204" pitchFamily="34" charset="0"/>
            </a:endParaRPr>
          </a:p>
        </p:txBody>
      </p:sp>
      <p:sp>
        <p:nvSpPr>
          <p:cNvPr id="267" name="Date Placeholder 5"/>
          <p:cNvSpPr>
            <a:spLocks noGrp="1"/>
          </p:cNvSpPr>
          <p:nvPr>
            <p:ph type="dt" sz="half" idx="10"/>
          </p:nvPr>
        </p:nvSpPr>
        <p:spPr>
          <a:xfrm>
            <a:off x="3865837" y="6486981"/>
            <a:ext cx="2228850" cy="365125"/>
          </a:xfrm>
        </p:spPr>
        <p:txBody>
          <a:bodyPr/>
          <a:lstStyle/>
          <a:p>
            <a:pPr algn="ctr"/>
            <a:fld id="{9500D164-3CF8-4B8F-B723-95A9C90D2292}" type="datetime1">
              <a:rPr lang="en-GB" smtClean="0"/>
              <a:pPr algn="ctr"/>
              <a:t>16/03/2020</a:t>
            </a:fld>
            <a:endParaRPr lang="de-DE" dirty="0"/>
          </a:p>
        </p:txBody>
      </p:sp>
      <p:sp>
        <p:nvSpPr>
          <p:cNvPr id="268" name="Slide Number Placeholder 7"/>
          <p:cNvSpPr>
            <a:spLocks noGrp="1"/>
          </p:cNvSpPr>
          <p:nvPr>
            <p:ph type="sldNum" sz="quarter" idx="12"/>
          </p:nvPr>
        </p:nvSpPr>
        <p:spPr>
          <a:xfrm>
            <a:off x="3865837" y="6473918"/>
            <a:ext cx="2228850" cy="365125"/>
          </a:xfrm>
        </p:spPr>
        <p:txBody>
          <a:bodyPr/>
          <a:lstStyle/>
          <a:p>
            <a:fld id="{818AAF6D-C965-4C03-8606-F3BFB416FAE4}" type="slidenum">
              <a:rPr lang="de-DE" smtClean="0"/>
              <a:t>12</a:t>
            </a:fld>
            <a:endParaRPr lang="de-DE" dirty="0"/>
          </a:p>
        </p:txBody>
      </p:sp>
    </p:spTree>
    <p:extLst>
      <p:ext uri="{BB962C8B-B14F-4D97-AF65-F5344CB8AC3E}">
        <p14:creationId xmlns:p14="http://schemas.microsoft.com/office/powerpoint/2010/main" val="17026464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1038" y="60326"/>
            <a:ext cx="8543925" cy="488314"/>
          </a:xfrm>
        </p:spPr>
        <p:txBody>
          <a:bodyPr>
            <a:normAutofit/>
          </a:bodyPr>
          <a:lstStyle/>
          <a:p>
            <a:pPr algn="ctr"/>
            <a:r>
              <a:rPr lang="en-GB" sz="2300" b="1" dirty="0">
                <a:latin typeface="+mn-lt"/>
              </a:rPr>
              <a:t>References</a:t>
            </a:r>
          </a:p>
        </p:txBody>
      </p:sp>
      <p:sp>
        <p:nvSpPr>
          <p:cNvPr id="9" name="Rechteck 8">
            <a:extLst>
              <a:ext uri="{FF2B5EF4-FFF2-40B4-BE49-F238E27FC236}">
                <a16:creationId xmlns:a16="http://schemas.microsoft.com/office/drawing/2014/main" id="{2355BF73-F72C-44BA-8F89-A77E35541F51}"/>
              </a:ext>
            </a:extLst>
          </p:cNvPr>
          <p:cNvSpPr/>
          <p:nvPr/>
        </p:nvSpPr>
        <p:spPr>
          <a:xfrm>
            <a:off x="425582" y="971419"/>
            <a:ext cx="9195496" cy="5016758"/>
          </a:xfrm>
          <a:prstGeom prst="rect">
            <a:avLst/>
          </a:prstGeom>
        </p:spPr>
        <p:txBody>
          <a:bodyPr wrap="square">
            <a:spAutoFit/>
          </a:bodyPr>
          <a:lstStyle/>
          <a:p>
            <a:pPr marL="228600" indent="-228600" algn="just" fontAlgn="t">
              <a:buAutoNum type="arabicPeriod"/>
            </a:pPr>
            <a:r>
              <a:rPr lang="en-US" sz="1600" b="1" dirty="0">
                <a:latin typeface="Arial" panose="020B0604020202020204" pitchFamily="34" charset="0"/>
                <a:cs typeface="Arial" panose="020B0604020202020204" pitchFamily="34" charset="0"/>
              </a:rPr>
              <a:t>ENTOV-HVM </a:t>
            </a:r>
            <a:r>
              <a:rPr lang="en-US" sz="1600" b="1" dirty="0" err="1">
                <a:latin typeface="Arial" panose="020B0604020202020204" pitchFamily="34" charset="0"/>
                <a:cs typeface="Arial" panose="020B0604020202020204" pitchFamily="34" charset="0"/>
              </a:rPr>
              <a:t>Sourceforge</a:t>
            </a:r>
            <a:r>
              <a:rPr lang="en-US" sz="1600" b="1" dirty="0">
                <a:latin typeface="Arial" panose="020B0604020202020204" pitchFamily="34" charset="0"/>
                <a:cs typeface="Arial" panose="020B0604020202020204" pitchFamily="34" charset="0"/>
              </a:rPr>
              <a:t> Project </a:t>
            </a:r>
            <a:r>
              <a:rPr lang="en-US" sz="1600" dirty="0">
                <a:latin typeface="Arial" panose="020B0604020202020204" pitchFamily="34" charset="0"/>
                <a:cs typeface="Arial" panose="020B0604020202020204" pitchFamily="34" charset="0"/>
              </a:rPr>
              <a:t>(</a:t>
            </a:r>
            <a:r>
              <a:rPr lang="en-GB" sz="1600" dirty="0">
                <a:latin typeface="Arial" panose="020B0604020202020204" pitchFamily="34" charset="0"/>
                <a:cs typeface="Arial" panose="020B0604020202020204" pitchFamily="34" charset="0"/>
                <a:hlinkClick r:id="rId2"/>
              </a:rPr>
              <a:t>https://sourceforge.net/projects/entov-hvm/</a:t>
            </a:r>
            <a:r>
              <a:rPr lang="en-GB" sz="1600" dirty="0">
                <a:latin typeface="Arial" panose="020B0604020202020204" pitchFamily="34" charset="0"/>
                <a:cs typeface="Arial" panose="020B0604020202020204" pitchFamily="34" charset="0"/>
              </a:rPr>
              <a:t> ) – The download section contains extensive toolsets for exploring and serving innovation webs from a  more generic value networks perspective.</a:t>
            </a:r>
          </a:p>
          <a:p>
            <a:pPr marL="228600" indent="-228600" algn="just" fontAlgn="t">
              <a:buFontTx/>
              <a:buAutoNum type="arabicPeriod"/>
            </a:pPr>
            <a:r>
              <a:rPr lang="en-GB" sz="1600" b="1" dirty="0">
                <a:latin typeface="Arial" panose="020B0604020202020204" pitchFamily="34" charset="0"/>
                <a:cs typeface="Arial" panose="020B0604020202020204" pitchFamily="34" charset="0"/>
              </a:rPr>
              <a:t>ENTOV-HVM Blogsite </a:t>
            </a:r>
            <a:r>
              <a:rPr lang="en-GB" sz="1600" dirty="0">
                <a:latin typeface="Arial" panose="020B0604020202020204" pitchFamily="34" charset="0"/>
                <a:cs typeface="Arial" panose="020B0604020202020204" pitchFamily="34" charset="0"/>
              </a:rPr>
              <a:t>(</a:t>
            </a:r>
            <a:r>
              <a:rPr lang="en-US" sz="1600" dirty="0">
                <a:latin typeface="Arial" panose="020B0604020202020204" pitchFamily="34" charset="0"/>
                <a:cs typeface="Arial" panose="020B0604020202020204" pitchFamily="34" charset="0"/>
                <a:hlinkClick r:id="rId3"/>
              </a:rPr>
              <a:t>https://open-european-innovation-network.blogspot.com/</a:t>
            </a:r>
            <a:r>
              <a:rPr lang="en-GB" sz="1600" dirty="0">
                <a:latin typeface="Arial" panose="020B0604020202020204" pitchFamily="34" charset="0"/>
                <a:cs typeface="Arial" panose="020B0604020202020204" pitchFamily="34" charset="0"/>
              </a:rPr>
              <a:t>) – The blog contains extensive posts describing innovation systems, in particular (a) The Living Systems Molecule </a:t>
            </a:r>
            <a:r>
              <a:rPr lang="en-GB" sz="1600" dirty="0">
                <a:latin typeface="Arial" panose="020B0604020202020204" pitchFamily="34" charset="0"/>
                <a:cs typeface="Arial" panose="020B0604020202020204" pitchFamily="34" charset="0"/>
                <a:hlinkClick r:id="rId4"/>
              </a:rPr>
              <a:t>https://open-european-innovation-network.blogspot.com/2019/12/the-living-systems-molecule.html</a:t>
            </a:r>
            <a:r>
              <a:rPr lang="en-GB" sz="1600" dirty="0">
                <a:latin typeface="Arial" panose="020B0604020202020204" pitchFamily="34" charset="0"/>
                <a:cs typeface="Arial" panose="020B0604020202020204" pitchFamily="34" charset="0"/>
              </a:rPr>
              <a:t> (b) The Narrative for Generic Diffusion of Innovation </a:t>
            </a:r>
            <a:r>
              <a:rPr lang="en-GB" sz="1600" dirty="0">
                <a:latin typeface="Arial" panose="020B0604020202020204" pitchFamily="34" charset="0"/>
                <a:cs typeface="Arial" panose="020B0604020202020204" pitchFamily="34" charset="0"/>
                <a:hlinkClick r:id="rId5"/>
              </a:rPr>
              <a:t>https://open-european-innovation-network.blogspot.com/2020/01/the-narrative-for-generic-diffusion-of.html</a:t>
            </a:r>
            <a:r>
              <a:rPr lang="en-GB" sz="1600" dirty="0">
                <a:latin typeface="Arial" panose="020B0604020202020204" pitchFamily="34" charset="0"/>
                <a:cs typeface="Arial" panose="020B0604020202020204" pitchFamily="34" charset="0"/>
              </a:rPr>
              <a:t> </a:t>
            </a:r>
            <a:r>
              <a:rPr lang="en-GB" sz="1600" b="1" dirty="0">
                <a:latin typeface="Arial" panose="020B0604020202020204" pitchFamily="34" charset="0"/>
                <a:cs typeface="Arial" panose="020B0604020202020204" pitchFamily="34" charset="0"/>
              </a:rPr>
              <a:t> </a:t>
            </a:r>
            <a:r>
              <a:rPr lang="en-GB" sz="1600" dirty="0">
                <a:latin typeface="Arial" panose="020B0604020202020204" pitchFamily="34" charset="0"/>
                <a:cs typeface="Arial" panose="020B0604020202020204" pitchFamily="34" charset="0"/>
              </a:rPr>
              <a:t>(c) Research Web </a:t>
            </a:r>
            <a:r>
              <a:rPr lang="en-GB" sz="1600" dirty="0">
                <a:latin typeface="Arial" panose="020B0604020202020204" pitchFamily="34" charset="0"/>
                <a:cs typeface="Arial" panose="020B0604020202020204" pitchFamily="34" charset="0"/>
                <a:hlinkClick r:id="rId6"/>
              </a:rPr>
              <a:t>https://open-european-innovation-network.blogspot.com/2019/06/exploring-first-innovation-web-research.html</a:t>
            </a:r>
            <a:r>
              <a:rPr lang="en-GB" sz="1600" dirty="0">
                <a:latin typeface="Arial" panose="020B0604020202020204" pitchFamily="34" charset="0"/>
                <a:cs typeface="Arial" panose="020B0604020202020204" pitchFamily="34" charset="0"/>
              </a:rPr>
              <a:t> (d) Socialization Web </a:t>
            </a:r>
            <a:r>
              <a:rPr lang="en-GB" sz="1600" dirty="0">
                <a:latin typeface="Arial" panose="020B0604020202020204" pitchFamily="34" charset="0"/>
                <a:cs typeface="Arial" panose="020B0604020202020204" pitchFamily="34" charset="0"/>
                <a:hlinkClick r:id="rId7"/>
              </a:rPr>
              <a:t>https://open-european-innovation-network.blogspot.com/2019/06/exploring-second-innovation-web.html</a:t>
            </a:r>
            <a:r>
              <a:rPr lang="en-GB" sz="1600" dirty="0">
                <a:latin typeface="Arial" panose="020B0604020202020204" pitchFamily="34" charset="0"/>
                <a:cs typeface="Arial" panose="020B0604020202020204" pitchFamily="34" charset="0"/>
              </a:rPr>
              <a:t> (e) Market Validation Web </a:t>
            </a:r>
            <a:r>
              <a:rPr lang="en-GB" sz="1600" dirty="0">
                <a:latin typeface="Arial" panose="020B0604020202020204" pitchFamily="34" charset="0"/>
                <a:cs typeface="Arial" panose="020B0604020202020204" pitchFamily="34" charset="0"/>
                <a:hlinkClick r:id="rId8"/>
              </a:rPr>
              <a:t>https://open-european-innovation-network.blogspot.com/2019/06/exploring-third-innovation-web-market.html</a:t>
            </a:r>
            <a:r>
              <a:rPr lang="en-GB" sz="1600" dirty="0">
                <a:latin typeface="Arial" panose="020B0604020202020204" pitchFamily="34" charset="0"/>
                <a:cs typeface="Arial" panose="020B0604020202020204" pitchFamily="34" charset="0"/>
              </a:rPr>
              <a:t> (f) Commercialization Web (g) </a:t>
            </a:r>
            <a:r>
              <a:rPr lang="en-GB" sz="1600" dirty="0">
                <a:latin typeface="Arial" panose="020B0604020202020204" pitchFamily="34" charset="0"/>
                <a:cs typeface="Arial" panose="020B0604020202020204" pitchFamily="34" charset="0"/>
                <a:hlinkClick r:id="rId9"/>
              </a:rPr>
              <a:t>https://open-european-innovation-network.blogspot.com/2019/06/exploring-fourth-innovation-web.html</a:t>
            </a:r>
            <a:r>
              <a:rPr lang="en-GB" sz="1600" dirty="0">
                <a:latin typeface="Arial" panose="020B0604020202020204" pitchFamily="34" charset="0"/>
                <a:cs typeface="Arial" panose="020B0604020202020204" pitchFamily="34" charset="0"/>
              </a:rPr>
              <a:t>  (g) ADI-HVM One Page Overview – the Living Innovation System and the DNA of the Idea  </a:t>
            </a:r>
            <a:r>
              <a:rPr lang="en-GB" sz="1600" dirty="0">
                <a:latin typeface="Arial" panose="020B0604020202020204" pitchFamily="34" charset="0"/>
                <a:cs typeface="Arial" panose="020B0604020202020204" pitchFamily="34" charset="0"/>
                <a:hlinkClick r:id="rId10"/>
              </a:rPr>
              <a:t>https://open-european-innovation-network.blogspot.com/2019/11/adi-hvm-one-page-overview-living.html</a:t>
            </a:r>
            <a:r>
              <a:rPr lang="en-GB" sz="1600" dirty="0">
                <a:latin typeface="Arial" panose="020B0604020202020204" pitchFamily="34" charset="0"/>
                <a:cs typeface="Arial" panose="020B0604020202020204" pitchFamily="34" charset="0"/>
              </a:rPr>
              <a:t> </a:t>
            </a:r>
          </a:p>
          <a:p>
            <a:pPr marL="228600" indent="-228600" algn="just" fontAlgn="t">
              <a:buFontTx/>
              <a:buAutoNum type="arabicPeriod"/>
            </a:pPr>
            <a:r>
              <a:rPr lang="en-GB" sz="1600" b="1" dirty="0">
                <a:latin typeface="Arial" panose="020B0604020202020204" pitchFamily="34" charset="0"/>
                <a:cs typeface="Arial" panose="020B0604020202020204" pitchFamily="34" charset="0"/>
              </a:rPr>
              <a:t>ENTOV-HVM Website </a:t>
            </a:r>
            <a:r>
              <a:rPr lang="en-GB" sz="1600" dirty="0">
                <a:latin typeface="Arial" panose="020B0604020202020204" pitchFamily="34" charset="0"/>
                <a:cs typeface="Arial" panose="020B0604020202020204" pitchFamily="34" charset="0"/>
              </a:rPr>
              <a:t>(</a:t>
            </a:r>
            <a:r>
              <a:rPr lang="en-GB" sz="1600" dirty="0">
                <a:latin typeface="Arial" panose="020B0604020202020204" pitchFamily="34" charset="0"/>
                <a:cs typeface="Arial" panose="020B0604020202020204" pitchFamily="34" charset="0"/>
                <a:hlinkClick r:id="rId11"/>
              </a:rPr>
              <a:t>https://www.innovation-web.eu</a:t>
            </a:r>
            <a:r>
              <a:rPr lang="en-GB" sz="1600" dirty="0">
                <a:latin typeface="Arial" panose="020B0604020202020204" pitchFamily="34" charset="0"/>
                <a:cs typeface="Arial" panose="020B0604020202020204" pitchFamily="34" charset="0"/>
              </a:rPr>
              <a:t>) – The  literature and download sections contain extensive additional resources and guidance.</a:t>
            </a:r>
          </a:p>
          <a:p>
            <a:pPr marL="228600" indent="-228600" algn="just" fontAlgn="t">
              <a:buFontTx/>
              <a:buAutoNum type="arabicPeriod"/>
            </a:pPr>
            <a:r>
              <a:rPr lang="en-GB" sz="1600" b="1" dirty="0">
                <a:latin typeface="Arial" panose="020B0604020202020204" pitchFamily="34" charset="0"/>
                <a:cs typeface="Arial" panose="020B0604020202020204" pitchFamily="34" charset="0"/>
              </a:rPr>
              <a:t>ENTOV-HVM LinkedIn Group</a:t>
            </a:r>
            <a:r>
              <a:rPr lang="en-GB" sz="1600" dirty="0">
                <a:latin typeface="Arial" panose="020B0604020202020204" pitchFamily="34" charset="0"/>
                <a:cs typeface="Arial" panose="020B0604020202020204" pitchFamily="34" charset="0"/>
              </a:rPr>
              <a:t> (</a:t>
            </a:r>
            <a:r>
              <a:rPr lang="en-GB" sz="1600" dirty="0">
                <a:latin typeface="Arial" panose="020B0604020202020204" pitchFamily="34" charset="0"/>
                <a:cs typeface="Arial" panose="020B0604020202020204" pitchFamily="34" charset="0"/>
                <a:hlinkClick r:id="rId12"/>
              </a:rPr>
              <a:t>https://www.linkedin.com/groups/8779542/</a:t>
            </a:r>
            <a:r>
              <a:rPr lang="en-GB" sz="1600" dirty="0">
                <a:latin typeface="Arial" panose="020B0604020202020204" pitchFamily="34" charset="0"/>
                <a:cs typeface="Arial" panose="020B0604020202020204" pitchFamily="34" charset="0"/>
              </a:rPr>
              <a:t>) – This group of highly passionate web weavers may be helpful in giving subject matter guidance to your explorations.</a:t>
            </a:r>
            <a:endParaRPr lang="en-US" sz="1600" dirty="0">
              <a:latin typeface="Arial" panose="020B0604020202020204" pitchFamily="34" charset="0"/>
              <a:cs typeface="Arial" panose="020B0604020202020204" pitchFamily="34" charset="0"/>
            </a:endParaRPr>
          </a:p>
        </p:txBody>
      </p:sp>
      <p:sp>
        <p:nvSpPr>
          <p:cNvPr id="10" name="Date Placeholder 5"/>
          <p:cNvSpPr>
            <a:spLocks noGrp="1"/>
          </p:cNvSpPr>
          <p:nvPr>
            <p:ph type="dt" sz="half" idx="10"/>
          </p:nvPr>
        </p:nvSpPr>
        <p:spPr>
          <a:xfrm>
            <a:off x="3865837" y="6486981"/>
            <a:ext cx="2228850" cy="365125"/>
          </a:xfrm>
        </p:spPr>
        <p:txBody>
          <a:bodyPr/>
          <a:lstStyle/>
          <a:p>
            <a:pPr algn="ctr"/>
            <a:fld id="{9500D164-3CF8-4B8F-B723-95A9C90D2292}" type="datetime1">
              <a:rPr lang="en-GB" smtClean="0"/>
              <a:pPr algn="ctr"/>
              <a:t>16/03/2020</a:t>
            </a:fld>
            <a:endParaRPr lang="de-DE" dirty="0"/>
          </a:p>
        </p:txBody>
      </p:sp>
      <p:sp>
        <p:nvSpPr>
          <p:cNvPr id="11" name="Slide Number Placeholder 7"/>
          <p:cNvSpPr>
            <a:spLocks noGrp="1"/>
          </p:cNvSpPr>
          <p:nvPr>
            <p:ph type="sldNum" sz="quarter" idx="12"/>
          </p:nvPr>
        </p:nvSpPr>
        <p:spPr>
          <a:xfrm>
            <a:off x="3865837" y="6473918"/>
            <a:ext cx="2228850" cy="365125"/>
          </a:xfrm>
        </p:spPr>
        <p:txBody>
          <a:bodyPr/>
          <a:lstStyle/>
          <a:p>
            <a:fld id="{818AAF6D-C965-4C03-8606-F3BFB416FAE4}" type="slidenum">
              <a:rPr lang="de-DE" smtClean="0"/>
              <a:t>13</a:t>
            </a:fld>
            <a:endParaRPr lang="de-DE" dirty="0"/>
          </a:p>
        </p:txBody>
      </p:sp>
    </p:spTree>
    <p:extLst>
      <p:ext uri="{BB962C8B-B14F-4D97-AF65-F5344CB8AC3E}">
        <p14:creationId xmlns:p14="http://schemas.microsoft.com/office/powerpoint/2010/main" val="28397095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1038" y="399964"/>
            <a:ext cx="8543925" cy="488314"/>
          </a:xfrm>
        </p:spPr>
        <p:txBody>
          <a:bodyPr>
            <a:normAutofit/>
          </a:bodyPr>
          <a:lstStyle/>
          <a:p>
            <a:pPr algn="ctr"/>
            <a:r>
              <a:rPr lang="en-GB" sz="2300" b="1" dirty="0">
                <a:latin typeface="+mn-lt"/>
              </a:rPr>
              <a:t>Aim</a:t>
            </a:r>
          </a:p>
        </p:txBody>
      </p:sp>
      <p:sp>
        <p:nvSpPr>
          <p:cNvPr id="9" name="Rechteck 8">
            <a:extLst>
              <a:ext uri="{FF2B5EF4-FFF2-40B4-BE49-F238E27FC236}">
                <a16:creationId xmlns:a16="http://schemas.microsoft.com/office/drawing/2014/main" id="{2355BF73-F72C-44BA-8F89-A77E35541F51}"/>
              </a:ext>
            </a:extLst>
          </p:cNvPr>
          <p:cNvSpPr/>
          <p:nvPr/>
        </p:nvSpPr>
        <p:spPr>
          <a:xfrm>
            <a:off x="425581" y="966873"/>
            <a:ext cx="9097241" cy="5909310"/>
          </a:xfrm>
          <a:prstGeom prst="rect">
            <a:avLst/>
          </a:prstGeom>
        </p:spPr>
        <p:txBody>
          <a:bodyPr wrap="square">
            <a:spAutoFit/>
          </a:bodyPr>
          <a:lstStyle/>
          <a:p>
            <a:pPr algn="just" fontAlgn="t"/>
            <a:r>
              <a:rPr lang="en-GB" dirty="0">
                <a:latin typeface="Calibri" panose="020F0502020204030204" pitchFamily="34" charset="0"/>
              </a:rPr>
              <a:t>ECARDINALE aims to help strengthen Europe's innovation capacity and at fostering innovation in higher education, business and the broader socio-economic environment of the EU by </a:t>
            </a:r>
          </a:p>
          <a:p>
            <a:pPr algn="just" fontAlgn="t"/>
            <a:endParaRPr lang="en-GB" dirty="0">
              <a:latin typeface="Calibri" panose="020F0502020204030204" pitchFamily="34" charset="0"/>
            </a:endParaRPr>
          </a:p>
          <a:p>
            <a:pPr algn="ctr" fontAlgn="t"/>
            <a:r>
              <a:rPr lang="en-GB" b="1" dirty="0">
                <a:latin typeface="Calibri" panose="020F0502020204030204" pitchFamily="34" charset="0"/>
              </a:rPr>
              <a:t>helping to disruptively accelerate the value creation from innovations in high value manufacturing ecosystems from ideation to market saturation.</a:t>
            </a:r>
          </a:p>
          <a:p>
            <a:pPr algn="just" fontAlgn="t"/>
            <a:endParaRPr lang="en-GB" dirty="0">
              <a:latin typeface="Calibri" panose="020F0502020204030204" pitchFamily="34" charset="0"/>
            </a:endParaRPr>
          </a:p>
          <a:p>
            <a:pPr algn="just" fontAlgn="t"/>
            <a:r>
              <a:rPr lang="en-GB" dirty="0">
                <a:latin typeface="Calibri" panose="020F0502020204030204" pitchFamily="34" charset="0"/>
              </a:rPr>
              <a:t>The aim will be achieved by designing, developing, and sustainably implementing</a:t>
            </a:r>
          </a:p>
          <a:p>
            <a:pPr algn="just" fontAlgn="t"/>
            <a:endParaRPr lang="en-GB" dirty="0">
              <a:latin typeface="Calibri" panose="020F0502020204030204" pitchFamily="34" charset="0"/>
            </a:endParaRPr>
          </a:p>
          <a:p>
            <a:pPr marL="285750" indent="-285750" fontAlgn="t">
              <a:buFont typeface="Arial" panose="020B0604020202020204" pitchFamily="34" charset="0"/>
              <a:buChar char="•"/>
            </a:pPr>
            <a:r>
              <a:rPr lang="en-GB" b="1" dirty="0">
                <a:latin typeface="Calibri" panose="020F0502020204030204" pitchFamily="34" charset="0"/>
              </a:rPr>
              <a:t>an accredited virtual and open stackable education offering </a:t>
            </a:r>
          </a:p>
          <a:p>
            <a:pPr marL="285750" indent="-285750" fontAlgn="t">
              <a:buFont typeface="Arial" panose="020B0604020202020204" pitchFamily="34" charset="0"/>
              <a:buChar char="•"/>
            </a:pPr>
            <a:r>
              <a:rPr lang="en-GB" b="1" dirty="0">
                <a:latin typeface="Calibri" panose="020F0502020204030204" pitchFamily="34" charset="0"/>
              </a:rPr>
              <a:t>of Master level certificate courses</a:t>
            </a:r>
          </a:p>
          <a:p>
            <a:pPr marL="285750" indent="-285750" fontAlgn="t">
              <a:buFont typeface="Arial" panose="020B0604020202020204" pitchFamily="34" charset="0"/>
              <a:buChar char="•"/>
            </a:pPr>
            <a:r>
              <a:rPr lang="en-GB" b="1" dirty="0">
                <a:latin typeface="Calibri" panose="020F0502020204030204" pitchFamily="34" charset="0"/>
              </a:rPr>
              <a:t>to enable participants to rapidly diffuse innovations related to technology, processes, organizational design and culture</a:t>
            </a:r>
          </a:p>
          <a:p>
            <a:pPr marL="285750" indent="-285750" fontAlgn="t">
              <a:buFont typeface="Arial" panose="020B0604020202020204" pitchFamily="34" charset="0"/>
              <a:buChar char="•"/>
            </a:pPr>
            <a:r>
              <a:rPr lang="en-GB" b="1" dirty="0">
                <a:latin typeface="Calibri" panose="020F0502020204030204" pitchFamily="34" charset="0"/>
              </a:rPr>
              <a:t>from ideation to market saturation</a:t>
            </a:r>
          </a:p>
          <a:p>
            <a:pPr marL="285750" indent="-285750" fontAlgn="t">
              <a:buFont typeface="Arial" panose="020B0604020202020204" pitchFamily="34" charset="0"/>
              <a:buChar char="•"/>
            </a:pPr>
            <a:r>
              <a:rPr lang="en-GB" b="1" dirty="0">
                <a:latin typeface="Calibri" panose="020F0502020204030204" pitchFamily="34" charset="0"/>
              </a:rPr>
              <a:t>across the iterative (living) innovation ecosystems of high value manufacturing</a:t>
            </a:r>
          </a:p>
          <a:p>
            <a:pPr marL="285750" indent="-285750" fontAlgn="t">
              <a:buFont typeface="Arial" panose="020B0604020202020204" pitchFamily="34" charset="0"/>
              <a:buChar char="•"/>
            </a:pPr>
            <a:r>
              <a:rPr lang="en-GB" b="1" dirty="0">
                <a:latin typeface="Calibri" panose="020F0502020204030204" pitchFamily="34" charset="0"/>
              </a:rPr>
              <a:t>as seen from a value network perspective. </a:t>
            </a:r>
          </a:p>
          <a:p>
            <a:pPr algn="just" fontAlgn="t"/>
            <a:endParaRPr lang="en-GB" dirty="0">
              <a:latin typeface="Calibri" panose="020F0502020204030204" pitchFamily="34" charset="0"/>
            </a:endParaRPr>
          </a:p>
          <a:p>
            <a:pPr algn="just" fontAlgn="t"/>
            <a:r>
              <a:rPr lang="en-GB" dirty="0">
                <a:latin typeface="Calibri" panose="020F0502020204030204" pitchFamily="34" charset="0"/>
              </a:rPr>
              <a:t>Courses will also be suitable for face-to-face and / or hybrid delivery mechanisms which will subject to separate revenue sharing agreements.</a:t>
            </a:r>
          </a:p>
          <a:p>
            <a:pPr algn="just" fontAlgn="t"/>
            <a:endParaRPr lang="en-GB" dirty="0">
              <a:latin typeface="Calibri" panose="020F0502020204030204" pitchFamily="34" charset="0"/>
            </a:endParaRPr>
          </a:p>
          <a:p>
            <a:pPr algn="just" fontAlgn="t"/>
            <a:r>
              <a:rPr lang="en-GB" sz="1100" dirty="0">
                <a:latin typeface="Calibri" panose="020F0502020204030204" pitchFamily="34" charset="0"/>
              </a:rPr>
              <a:t>Note: This proposal is aligned to current funding proposals </a:t>
            </a:r>
            <a:r>
              <a:rPr lang="en-US" sz="1100" dirty="0">
                <a:hlinkClick r:id="rId2"/>
              </a:rPr>
              <a:t>Open European Network for </a:t>
            </a:r>
            <a:r>
              <a:rPr lang="en-US" sz="1100" dirty="0" err="1">
                <a:hlinkClick r:id="rId2"/>
              </a:rPr>
              <a:t>ENTerprise</a:t>
            </a:r>
            <a:r>
              <a:rPr lang="en-US" sz="1100" dirty="0">
                <a:hlinkClick r:id="rId2"/>
              </a:rPr>
              <a:t> </a:t>
            </a:r>
            <a:r>
              <a:rPr lang="en-US" sz="1100" dirty="0" err="1">
                <a:hlinkClick r:id="rId2"/>
              </a:rPr>
              <a:t>InnOVation</a:t>
            </a:r>
            <a:r>
              <a:rPr lang="en-US" sz="1100" dirty="0">
                <a:hlinkClick r:id="rId2"/>
              </a:rPr>
              <a:t> in High Value Manufacturing (ENTOV-HVM) – OC-2019-1-23678 (September 2019)</a:t>
            </a:r>
            <a:r>
              <a:rPr lang="en-US" sz="1100" dirty="0"/>
              <a:t> and </a:t>
            </a:r>
            <a:r>
              <a:rPr lang="en-US" sz="1100" dirty="0">
                <a:hlinkClick r:id="rId3"/>
              </a:rPr>
              <a:t>European Knowledge Alliance for Accelerating the Diffusion of Innovation in High Value Manufacturing Ecosystems (ADI-HVM) – 621364-EPP-1-2020-1-UK-EPPKA2-KA (February 2020)</a:t>
            </a:r>
            <a:endParaRPr lang="en-US" sz="1100" dirty="0"/>
          </a:p>
        </p:txBody>
      </p:sp>
      <p:sp>
        <p:nvSpPr>
          <p:cNvPr id="10" name="Date Placeholder 5"/>
          <p:cNvSpPr>
            <a:spLocks noGrp="1"/>
          </p:cNvSpPr>
          <p:nvPr>
            <p:ph type="dt" sz="half" idx="10"/>
          </p:nvPr>
        </p:nvSpPr>
        <p:spPr>
          <a:xfrm>
            <a:off x="3865837" y="6486981"/>
            <a:ext cx="2228850" cy="365125"/>
          </a:xfrm>
        </p:spPr>
        <p:txBody>
          <a:bodyPr/>
          <a:lstStyle/>
          <a:p>
            <a:pPr algn="ctr"/>
            <a:fld id="{9500D164-3CF8-4B8F-B723-95A9C90D2292}" type="datetime1">
              <a:rPr lang="en-GB" smtClean="0"/>
              <a:pPr algn="ctr"/>
              <a:t>16/03/2020</a:t>
            </a:fld>
            <a:endParaRPr lang="de-DE" dirty="0"/>
          </a:p>
        </p:txBody>
      </p:sp>
      <p:sp>
        <p:nvSpPr>
          <p:cNvPr id="11" name="Slide Number Placeholder 7"/>
          <p:cNvSpPr>
            <a:spLocks noGrp="1"/>
          </p:cNvSpPr>
          <p:nvPr>
            <p:ph type="sldNum" sz="quarter" idx="12"/>
          </p:nvPr>
        </p:nvSpPr>
        <p:spPr>
          <a:xfrm>
            <a:off x="3865837" y="6473918"/>
            <a:ext cx="2228850" cy="365125"/>
          </a:xfrm>
        </p:spPr>
        <p:txBody>
          <a:bodyPr/>
          <a:lstStyle/>
          <a:p>
            <a:fld id="{818AAF6D-C965-4C03-8606-F3BFB416FAE4}" type="slidenum">
              <a:rPr lang="de-DE" smtClean="0"/>
              <a:t>2</a:t>
            </a:fld>
            <a:endParaRPr lang="de-DE" dirty="0"/>
          </a:p>
        </p:txBody>
      </p:sp>
    </p:spTree>
    <p:extLst>
      <p:ext uri="{BB962C8B-B14F-4D97-AF65-F5344CB8AC3E}">
        <p14:creationId xmlns:p14="http://schemas.microsoft.com/office/powerpoint/2010/main" val="13901176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1038" y="399964"/>
            <a:ext cx="8543925" cy="488314"/>
          </a:xfrm>
        </p:spPr>
        <p:txBody>
          <a:bodyPr>
            <a:normAutofit/>
          </a:bodyPr>
          <a:lstStyle/>
          <a:p>
            <a:pPr algn="ctr"/>
            <a:r>
              <a:rPr lang="en-GB" sz="2300" b="1" dirty="0">
                <a:latin typeface="+mn-lt"/>
              </a:rPr>
              <a:t>Aspired Results</a:t>
            </a:r>
          </a:p>
        </p:txBody>
      </p:sp>
      <p:sp>
        <p:nvSpPr>
          <p:cNvPr id="9" name="Rechteck 8">
            <a:extLst>
              <a:ext uri="{FF2B5EF4-FFF2-40B4-BE49-F238E27FC236}">
                <a16:creationId xmlns:a16="http://schemas.microsoft.com/office/drawing/2014/main" id="{2355BF73-F72C-44BA-8F89-A77E35541F51}"/>
              </a:ext>
            </a:extLst>
          </p:cNvPr>
          <p:cNvSpPr/>
          <p:nvPr/>
        </p:nvSpPr>
        <p:spPr>
          <a:xfrm>
            <a:off x="425581" y="1651654"/>
            <a:ext cx="9097241" cy="3416320"/>
          </a:xfrm>
          <a:prstGeom prst="rect">
            <a:avLst/>
          </a:prstGeom>
        </p:spPr>
        <p:txBody>
          <a:bodyPr wrap="square">
            <a:spAutoFit/>
          </a:bodyPr>
          <a:lstStyle/>
          <a:p>
            <a:pPr algn="just" fontAlgn="t"/>
            <a:r>
              <a:rPr lang="en-GB" dirty="0">
                <a:latin typeface="Calibri" panose="020F0502020204030204" pitchFamily="34" charset="0"/>
              </a:rPr>
              <a:t>ECARDINALE aspires to:</a:t>
            </a:r>
          </a:p>
          <a:p>
            <a:pPr algn="just" fontAlgn="t"/>
            <a:endParaRPr lang="en-GB" dirty="0">
              <a:latin typeface="Calibri" panose="020F0502020204030204" pitchFamily="34" charset="0"/>
            </a:endParaRPr>
          </a:p>
          <a:p>
            <a:pPr marL="342900" indent="-342900" algn="just" fontAlgn="t">
              <a:buFont typeface="+mj-lt"/>
              <a:buAutoNum type="arabicPeriod"/>
            </a:pPr>
            <a:r>
              <a:rPr lang="en-GB" dirty="0">
                <a:latin typeface="Calibri" panose="020F0502020204030204" pitchFamily="34" charset="0"/>
              </a:rPr>
              <a:t>qualify at least </a:t>
            </a:r>
            <a:r>
              <a:rPr lang="en-GB" dirty="0">
                <a:solidFill>
                  <a:srgbClr val="0070C0"/>
                </a:solidFill>
                <a:latin typeface="Calibri" panose="020F0502020204030204" pitchFamily="34" charset="0"/>
              </a:rPr>
              <a:t>xxx</a:t>
            </a:r>
            <a:r>
              <a:rPr lang="en-GB" dirty="0">
                <a:latin typeface="Calibri" panose="020F0502020204030204" pitchFamily="34" charset="0"/>
              </a:rPr>
              <a:t> individuals from industry and higher education to accelerate the diffusion of innovations from ideation to market saturation in high value manufacturing industries,</a:t>
            </a:r>
          </a:p>
          <a:p>
            <a:pPr marL="342900" indent="-342900" algn="just" fontAlgn="t">
              <a:buFont typeface="+mj-lt"/>
              <a:buAutoNum type="arabicPeriod"/>
            </a:pPr>
            <a:endParaRPr lang="en-GB" dirty="0">
              <a:latin typeface="Calibri" panose="020F0502020204030204" pitchFamily="34" charset="0"/>
            </a:endParaRPr>
          </a:p>
          <a:p>
            <a:pPr marL="342900" indent="-342900" algn="just" fontAlgn="t">
              <a:buFont typeface="+mj-lt"/>
              <a:buAutoNum type="arabicPeriod"/>
            </a:pPr>
            <a:r>
              <a:rPr lang="en-GB" dirty="0">
                <a:latin typeface="Calibri" panose="020F0502020204030204" pitchFamily="34" charset="0"/>
              </a:rPr>
              <a:t>help create at least </a:t>
            </a:r>
            <a:r>
              <a:rPr lang="en-GB" dirty="0">
                <a:solidFill>
                  <a:srgbClr val="0070C0"/>
                </a:solidFill>
                <a:latin typeface="Calibri" panose="020F0502020204030204" pitchFamily="34" charset="0"/>
              </a:rPr>
              <a:t>xxx</a:t>
            </a:r>
            <a:r>
              <a:rPr lang="en-GB" dirty="0">
                <a:latin typeface="Calibri" panose="020F0502020204030204" pitchFamily="34" charset="0"/>
              </a:rPr>
              <a:t> (internal and / or external) start-up proposals as the result of a “capstone” course defining and launching a specific innovative venture aligned to EU strategies, and</a:t>
            </a:r>
          </a:p>
          <a:p>
            <a:pPr marL="342900" indent="-342900" algn="just" fontAlgn="t">
              <a:buFont typeface="+mj-lt"/>
              <a:buAutoNum type="arabicPeriod"/>
            </a:pPr>
            <a:endParaRPr lang="en-GB" dirty="0">
              <a:latin typeface="Calibri" panose="020F0502020204030204" pitchFamily="34" charset="0"/>
            </a:endParaRPr>
          </a:p>
          <a:p>
            <a:pPr marL="342900" indent="-342900" algn="just" fontAlgn="t">
              <a:buFont typeface="+mj-lt"/>
              <a:buAutoNum type="arabicPeriod"/>
            </a:pPr>
            <a:r>
              <a:rPr lang="en-GB" dirty="0">
                <a:latin typeface="Calibri" panose="020F0502020204030204" pitchFamily="34" charset="0"/>
              </a:rPr>
              <a:t>“jump start at least xxx (internal and / or external) start-up proposals through the “fast track” for entrepreneurs.</a:t>
            </a:r>
          </a:p>
        </p:txBody>
      </p:sp>
      <p:sp>
        <p:nvSpPr>
          <p:cNvPr id="10" name="Date Placeholder 5"/>
          <p:cNvSpPr>
            <a:spLocks noGrp="1"/>
          </p:cNvSpPr>
          <p:nvPr>
            <p:ph type="dt" sz="half" idx="10"/>
          </p:nvPr>
        </p:nvSpPr>
        <p:spPr>
          <a:xfrm>
            <a:off x="3865837" y="6486981"/>
            <a:ext cx="2228850" cy="365125"/>
          </a:xfrm>
        </p:spPr>
        <p:txBody>
          <a:bodyPr/>
          <a:lstStyle/>
          <a:p>
            <a:pPr algn="ctr"/>
            <a:fld id="{9500D164-3CF8-4B8F-B723-95A9C90D2292}" type="datetime1">
              <a:rPr lang="en-GB" smtClean="0"/>
              <a:pPr algn="ctr"/>
              <a:t>16/03/2020</a:t>
            </a:fld>
            <a:endParaRPr lang="de-DE" dirty="0"/>
          </a:p>
        </p:txBody>
      </p:sp>
      <p:sp>
        <p:nvSpPr>
          <p:cNvPr id="11" name="Slide Number Placeholder 7"/>
          <p:cNvSpPr>
            <a:spLocks noGrp="1"/>
          </p:cNvSpPr>
          <p:nvPr>
            <p:ph type="sldNum" sz="quarter" idx="12"/>
          </p:nvPr>
        </p:nvSpPr>
        <p:spPr>
          <a:xfrm>
            <a:off x="3865837" y="6473918"/>
            <a:ext cx="2228850" cy="365125"/>
          </a:xfrm>
        </p:spPr>
        <p:txBody>
          <a:bodyPr/>
          <a:lstStyle/>
          <a:p>
            <a:fld id="{818AAF6D-C965-4C03-8606-F3BFB416FAE4}" type="slidenum">
              <a:rPr lang="de-DE" smtClean="0"/>
              <a:t>3</a:t>
            </a:fld>
            <a:endParaRPr lang="de-DE" dirty="0"/>
          </a:p>
        </p:txBody>
      </p:sp>
    </p:spTree>
    <p:extLst>
      <p:ext uri="{BB962C8B-B14F-4D97-AF65-F5344CB8AC3E}">
        <p14:creationId xmlns:p14="http://schemas.microsoft.com/office/powerpoint/2010/main" val="1702503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1038" y="399964"/>
            <a:ext cx="8543925" cy="488314"/>
          </a:xfrm>
        </p:spPr>
        <p:txBody>
          <a:bodyPr>
            <a:normAutofit/>
          </a:bodyPr>
          <a:lstStyle/>
          <a:p>
            <a:pPr algn="ctr"/>
            <a:r>
              <a:rPr lang="en-GB" sz="2300" b="1" dirty="0">
                <a:latin typeface="+mn-lt"/>
              </a:rPr>
              <a:t>Uniqueness</a:t>
            </a:r>
          </a:p>
        </p:txBody>
      </p:sp>
      <p:sp>
        <p:nvSpPr>
          <p:cNvPr id="9" name="Rechteck 8">
            <a:extLst>
              <a:ext uri="{FF2B5EF4-FFF2-40B4-BE49-F238E27FC236}">
                <a16:creationId xmlns:a16="http://schemas.microsoft.com/office/drawing/2014/main" id="{2355BF73-F72C-44BA-8F89-A77E35541F51}"/>
              </a:ext>
            </a:extLst>
          </p:cNvPr>
          <p:cNvSpPr/>
          <p:nvPr/>
        </p:nvSpPr>
        <p:spPr>
          <a:xfrm>
            <a:off x="425581" y="1718161"/>
            <a:ext cx="9097241" cy="3693319"/>
          </a:xfrm>
          <a:prstGeom prst="rect">
            <a:avLst/>
          </a:prstGeom>
        </p:spPr>
        <p:txBody>
          <a:bodyPr wrap="square">
            <a:spAutoFit/>
          </a:bodyPr>
          <a:lstStyle/>
          <a:p>
            <a:pPr algn="just" fontAlgn="t"/>
            <a:r>
              <a:rPr lang="en-GB" dirty="0">
                <a:latin typeface="Calibri" panose="020F0502020204030204" pitchFamily="34" charset="0"/>
              </a:rPr>
              <a:t>This offering is unique because it</a:t>
            </a:r>
          </a:p>
          <a:p>
            <a:pPr algn="just" fontAlgn="t"/>
            <a:endParaRPr lang="en-GB" dirty="0">
              <a:latin typeface="Calibri" panose="020F0502020204030204" pitchFamily="34" charset="0"/>
            </a:endParaRPr>
          </a:p>
          <a:p>
            <a:pPr marL="342900" indent="-342900" algn="just" fontAlgn="t">
              <a:buFont typeface="+mj-lt"/>
              <a:buAutoNum type="arabicPeriod"/>
            </a:pPr>
            <a:r>
              <a:rPr lang="en-GB" dirty="0">
                <a:latin typeface="Calibri" panose="020F0502020204030204" pitchFamily="34" charset="0"/>
              </a:rPr>
              <a:t>focuses on diffusion of innovation from ideation to market saturation in high value manufacturing</a:t>
            </a:r>
          </a:p>
          <a:p>
            <a:pPr marL="342900" indent="-342900" algn="just" fontAlgn="t">
              <a:buFont typeface="+mj-lt"/>
              <a:buAutoNum type="arabicPeriod"/>
            </a:pPr>
            <a:endParaRPr lang="en-GB" dirty="0">
              <a:latin typeface="Calibri" panose="020F0502020204030204" pitchFamily="34" charset="0"/>
            </a:endParaRPr>
          </a:p>
          <a:p>
            <a:pPr marL="342900" indent="-342900" algn="just" fontAlgn="t">
              <a:buFont typeface="+mj-lt"/>
              <a:buAutoNum type="arabicPeriod"/>
            </a:pPr>
            <a:r>
              <a:rPr lang="en-GB" dirty="0">
                <a:latin typeface="Calibri" panose="020F0502020204030204" pitchFamily="34" charset="0"/>
              </a:rPr>
              <a:t>builds on a research based generic narrative of innovation diffusion from a living systems perspective</a:t>
            </a:r>
          </a:p>
          <a:p>
            <a:pPr marL="342900" indent="-342900" algn="just" fontAlgn="t">
              <a:buFont typeface="+mj-lt"/>
              <a:buAutoNum type="arabicPeriod"/>
            </a:pPr>
            <a:endParaRPr lang="en-GB" dirty="0">
              <a:latin typeface="Calibri" panose="020F0502020204030204" pitchFamily="34" charset="0"/>
            </a:endParaRPr>
          </a:p>
          <a:p>
            <a:pPr marL="342900" indent="-342900" algn="just" fontAlgn="t">
              <a:buFont typeface="+mj-lt"/>
              <a:buAutoNum type="arabicPeriod"/>
            </a:pPr>
            <a:r>
              <a:rPr lang="en-GB" dirty="0">
                <a:latin typeface="Calibri" panose="020F0502020204030204" pitchFamily="34" charset="0"/>
              </a:rPr>
              <a:t>uses real case studies from industry which are explored with industry representatives,</a:t>
            </a:r>
          </a:p>
          <a:p>
            <a:pPr marL="342900" indent="-342900" algn="just" fontAlgn="t">
              <a:buFont typeface="+mj-lt"/>
              <a:buAutoNum type="arabicPeriod"/>
            </a:pPr>
            <a:endParaRPr lang="en-GB" dirty="0">
              <a:latin typeface="Calibri" panose="020F0502020204030204" pitchFamily="34" charset="0"/>
            </a:endParaRPr>
          </a:p>
          <a:p>
            <a:pPr marL="342900" indent="-342900" algn="just" fontAlgn="t">
              <a:buFont typeface="+mj-lt"/>
              <a:buAutoNum type="arabicPeriod"/>
            </a:pPr>
            <a:r>
              <a:rPr lang="en-GB" dirty="0">
                <a:latin typeface="Calibri" panose="020F0502020204030204" pitchFamily="34" charset="0"/>
              </a:rPr>
              <a:t>provides a “fast track” for entrepreneurs to jump start their own projects and</a:t>
            </a:r>
          </a:p>
          <a:p>
            <a:pPr marL="342900" indent="-342900" algn="just" fontAlgn="t">
              <a:buFont typeface="+mj-lt"/>
              <a:buAutoNum type="arabicPeriod"/>
            </a:pPr>
            <a:endParaRPr lang="en-GB" dirty="0">
              <a:latin typeface="Calibri" panose="020F0502020204030204" pitchFamily="34" charset="0"/>
            </a:endParaRPr>
          </a:p>
          <a:p>
            <a:pPr marL="342900" indent="-342900" algn="just" fontAlgn="t">
              <a:buFont typeface="+mj-lt"/>
              <a:buAutoNum type="arabicPeriod"/>
            </a:pPr>
            <a:r>
              <a:rPr lang="en-GB" dirty="0">
                <a:latin typeface="Calibri" panose="020F0502020204030204" pitchFamily="34" charset="0"/>
              </a:rPr>
              <a:t>provides an easy to use open source simulation for application in practice.</a:t>
            </a:r>
          </a:p>
        </p:txBody>
      </p:sp>
      <p:sp>
        <p:nvSpPr>
          <p:cNvPr id="10" name="Date Placeholder 5"/>
          <p:cNvSpPr>
            <a:spLocks noGrp="1"/>
          </p:cNvSpPr>
          <p:nvPr>
            <p:ph type="dt" sz="half" idx="10"/>
          </p:nvPr>
        </p:nvSpPr>
        <p:spPr>
          <a:xfrm>
            <a:off x="3865837" y="6486981"/>
            <a:ext cx="2228850" cy="365125"/>
          </a:xfrm>
        </p:spPr>
        <p:txBody>
          <a:bodyPr/>
          <a:lstStyle/>
          <a:p>
            <a:pPr algn="ctr"/>
            <a:fld id="{9500D164-3CF8-4B8F-B723-95A9C90D2292}" type="datetime1">
              <a:rPr lang="en-GB" smtClean="0"/>
              <a:pPr algn="ctr"/>
              <a:t>16/03/2020</a:t>
            </a:fld>
            <a:endParaRPr lang="de-DE" dirty="0"/>
          </a:p>
        </p:txBody>
      </p:sp>
      <p:sp>
        <p:nvSpPr>
          <p:cNvPr id="11" name="Slide Number Placeholder 7"/>
          <p:cNvSpPr>
            <a:spLocks noGrp="1"/>
          </p:cNvSpPr>
          <p:nvPr>
            <p:ph type="sldNum" sz="quarter" idx="12"/>
          </p:nvPr>
        </p:nvSpPr>
        <p:spPr>
          <a:xfrm>
            <a:off x="3865837" y="6473918"/>
            <a:ext cx="2228850" cy="365125"/>
          </a:xfrm>
        </p:spPr>
        <p:txBody>
          <a:bodyPr/>
          <a:lstStyle/>
          <a:p>
            <a:fld id="{818AAF6D-C965-4C03-8606-F3BFB416FAE4}" type="slidenum">
              <a:rPr lang="de-DE" smtClean="0"/>
              <a:t>4</a:t>
            </a:fld>
            <a:endParaRPr lang="de-DE" dirty="0"/>
          </a:p>
        </p:txBody>
      </p:sp>
    </p:spTree>
    <p:extLst>
      <p:ext uri="{BB962C8B-B14F-4D97-AF65-F5344CB8AC3E}">
        <p14:creationId xmlns:p14="http://schemas.microsoft.com/office/powerpoint/2010/main" val="37313649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1037" y="139147"/>
            <a:ext cx="8543925" cy="488314"/>
          </a:xfrm>
        </p:spPr>
        <p:txBody>
          <a:bodyPr>
            <a:normAutofit/>
          </a:bodyPr>
          <a:lstStyle/>
          <a:p>
            <a:pPr algn="ctr"/>
            <a:r>
              <a:rPr lang="en-GB" sz="2300" b="1" dirty="0">
                <a:latin typeface="+mn-lt"/>
              </a:rPr>
              <a:t>Planned Courses</a:t>
            </a:r>
          </a:p>
        </p:txBody>
      </p:sp>
      <p:sp>
        <p:nvSpPr>
          <p:cNvPr id="9" name="Rechteck 8">
            <a:extLst>
              <a:ext uri="{FF2B5EF4-FFF2-40B4-BE49-F238E27FC236}">
                <a16:creationId xmlns:a16="http://schemas.microsoft.com/office/drawing/2014/main" id="{2355BF73-F72C-44BA-8F89-A77E35541F51}"/>
              </a:ext>
            </a:extLst>
          </p:cNvPr>
          <p:cNvSpPr/>
          <p:nvPr/>
        </p:nvSpPr>
        <p:spPr>
          <a:xfrm>
            <a:off x="109182" y="631812"/>
            <a:ext cx="9796818" cy="1384995"/>
          </a:xfrm>
          <a:prstGeom prst="rect">
            <a:avLst/>
          </a:prstGeom>
          <a:noFill/>
        </p:spPr>
        <p:txBody>
          <a:bodyPr wrap="square">
            <a:spAutoFit/>
          </a:bodyPr>
          <a:lstStyle/>
          <a:p>
            <a:pPr algn="just" fontAlgn="t"/>
            <a:r>
              <a:rPr lang="en-GB" sz="1400" dirty="0">
                <a:latin typeface="Calibri" panose="020F0502020204030204" pitchFamily="34" charset="0"/>
              </a:rPr>
              <a:t>The proposal results in a series of stackable Masters-level certificate courses delivered purely online with a duration of six weeks each that are joint-accredited by the university partners of this proposal. Course delivery can be aligned to semester structures of participating universities. Courses will be accredited for 2-3 ECTS each and the overall program will be designed for 60 ECTS potentially leading to a joint-accredited Erasmus Mundus Master of Arts degree. A “fast track” program is provided for participants bringing their own start-up / scale-up for acceleration – potential participants are subject to a separate application and vetting process.</a:t>
            </a:r>
          </a:p>
        </p:txBody>
      </p:sp>
      <p:sp>
        <p:nvSpPr>
          <p:cNvPr id="10" name="Date Placeholder 5"/>
          <p:cNvSpPr>
            <a:spLocks noGrp="1"/>
          </p:cNvSpPr>
          <p:nvPr>
            <p:ph type="dt" sz="half" idx="10"/>
          </p:nvPr>
        </p:nvSpPr>
        <p:spPr>
          <a:xfrm>
            <a:off x="3865837" y="6486981"/>
            <a:ext cx="2228850" cy="365125"/>
          </a:xfrm>
        </p:spPr>
        <p:txBody>
          <a:bodyPr/>
          <a:lstStyle/>
          <a:p>
            <a:pPr algn="ctr"/>
            <a:fld id="{9500D164-3CF8-4B8F-B723-95A9C90D2292}" type="datetime1">
              <a:rPr lang="en-GB" smtClean="0"/>
              <a:pPr algn="ctr"/>
              <a:t>16/03/2020</a:t>
            </a:fld>
            <a:endParaRPr lang="de-DE" dirty="0"/>
          </a:p>
        </p:txBody>
      </p:sp>
      <p:sp>
        <p:nvSpPr>
          <p:cNvPr id="11" name="Slide Number Placeholder 7"/>
          <p:cNvSpPr>
            <a:spLocks noGrp="1"/>
          </p:cNvSpPr>
          <p:nvPr>
            <p:ph type="sldNum" sz="quarter" idx="12"/>
          </p:nvPr>
        </p:nvSpPr>
        <p:spPr>
          <a:xfrm>
            <a:off x="3865837" y="6473918"/>
            <a:ext cx="2228850" cy="365125"/>
          </a:xfrm>
        </p:spPr>
        <p:txBody>
          <a:bodyPr/>
          <a:lstStyle/>
          <a:p>
            <a:fld id="{818AAF6D-C965-4C03-8606-F3BFB416FAE4}" type="slidenum">
              <a:rPr lang="de-DE" smtClean="0"/>
              <a:t>5</a:t>
            </a:fld>
            <a:endParaRPr lang="de-DE" dirty="0"/>
          </a:p>
        </p:txBody>
      </p:sp>
      <p:sp>
        <p:nvSpPr>
          <p:cNvPr id="6" name="Rechteck 8">
            <a:extLst>
              <a:ext uri="{FF2B5EF4-FFF2-40B4-BE49-F238E27FC236}">
                <a16:creationId xmlns:a16="http://schemas.microsoft.com/office/drawing/2014/main" id="{2355BF73-F72C-44BA-8F89-A77E35541F51}"/>
              </a:ext>
            </a:extLst>
          </p:cNvPr>
          <p:cNvSpPr/>
          <p:nvPr/>
        </p:nvSpPr>
        <p:spPr>
          <a:xfrm>
            <a:off x="538792" y="2085924"/>
            <a:ext cx="4268339" cy="4524315"/>
          </a:xfrm>
          <a:prstGeom prst="rect">
            <a:avLst/>
          </a:prstGeom>
        </p:spPr>
        <p:txBody>
          <a:bodyPr wrap="square">
            <a:spAutoFit/>
          </a:bodyPr>
          <a:lstStyle/>
          <a:p>
            <a:pPr algn="just" fontAlgn="t"/>
            <a:r>
              <a:rPr lang="en-GB" sz="1200" b="1" dirty="0">
                <a:latin typeface="Calibri" panose="020F0502020204030204" pitchFamily="34" charset="0"/>
              </a:rPr>
              <a:t>Potential Foundation Courses (“*” are “Fast Track” Courses)</a:t>
            </a:r>
          </a:p>
          <a:p>
            <a:pPr algn="just" fontAlgn="t"/>
            <a:endParaRPr lang="en-GB" sz="1200" b="1" dirty="0">
              <a:latin typeface="Calibri" panose="020F0502020204030204" pitchFamily="34" charset="0"/>
            </a:endParaRPr>
          </a:p>
          <a:p>
            <a:pPr marL="285750" indent="-285750" algn="just" fontAlgn="t">
              <a:buFont typeface="Arial" panose="020B0604020202020204" pitchFamily="34" charset="0"/>
              <a:buChar char="•"/>
            </a:pPr>
            <a:r>
              <a:rPr lang="en-GB" sz="1200" b="1" dirty="0">
                <a:latin typeface="Calibri" panose="020F0502020204030204" pitchFamily="34" charset="0"/>
              </a:rPr>
              <a:t>F-1: Principles, Orchestration and Acceleration of Innovation Ecosystems (Lead: ENTOV-HVM)*</a:t>
            </a:r>
          </a:p>
          <a:p>
            <a:pPr marL="285750" indent="-285750" algn="just" fontAlgn="t">
              <a:buFont typeface="Arial" panose="020B0604020202020204" pitchFamily="34" charset="0"/>
              <a:buChar char="•"/>
            </a:pPr>
            <a:r>
              <a:rPr lang="en-GB" sz="1200" dirty="0">
                <a:latin typeface="Calibri" panose="020F0502020204030204" pitchFamily="34" charset="0"/>
              </a:rPr>
              <a:t>F-2: Innovation Ecosystem Strategy (Lead: ENTOV-HVM)</a:t>
            </a:r>
          </a:p>
          <a:p>
            <a:pPr marL="285750" indent="-285750" algn="just" fontAlgn="t">
              <a:buFont typeface="Arial" panose="020B0604020202020204" pitchFamily="34" charset="0"/>
              <a:buChar char="•"/>
            </a:pPr>
            <a:r>
              <a:rPr lang="en-GB" sz="1200" dirty="0">
                <a:latin typeface="Calibri" panose="020F0502020204030204" pitchFamily="34" charset="0"/>
              </a:rPr>
              <a:t>F-3: Innovation Ecosystem Finance and Accounting  (Lead: ENTOV-HVM)</a:t>
            </a:r>
          </a:p>
          <a:p>
            <a:pPr marL="285750" indent="-285750" algn="just" fontAlgn="t">
              <a:buFont typeface="Arial" panose="020B0604020202020204" pitchFamily="34" charset="0"/>
              <a:buChar char="•"/>
            </a:pPr>
            <a:r>
              <a:rPr lang="en-GB" sz="1200" dirty="0">
                <a:latin typeface="Calibri" panose="020F0502020204030204" pitchFamily="34" charset="0"/>
              </a:rPr>
              <a:t>F-4: Innovation Ecosystem Management  (Lead: ENTOV-HVM)</a:t>
            </a:r>
          </a:p>
          <a:p>
            <a:pPr marL="285750" indent="-285750" algn="just" fontAlgn="t">
              <a:buFont typeface="Arial" panose="020B0604020202020204" pitchFamily="34" charset="0"/>
              <a:buChar char="•"/>
            </a:pPr>
            <a:r>
              <a:rPr lang="en-GB" sz="1200" dirty="0">
                <a:latin typeface="Calibri" panose="020F0502020204030204" pitchFamily="34" charset="0"/>
              </a:rPr>
              <a:t>F-5: Innovation and the Arts in Manufacturing Innovation (Lead: Maynooth University, Ireland)</a:t>
            </a:r>
          </a:p>
          <a:p>
            <a:pPr marL="285750" indent="-285750" algn="just" fontAlgn="t">
              <a:buFont typeface="Arial" panose="020B0604020202020204" pitchFamily="34" charset="0"/>
              <a:buChar char="•"/>
            </a:pPr>
            <a:r>
              <a:rPr lang="en-GB" sz="1200" b="1" dirty="0">
                <a:latin typeface="Calibri" panose="020F0502020204030204" pitchFamily="34" charset="0"/>
              </a:rPr>
              <a:t>F-6: Design Principles of Innovations for Rapid Diffusion from Ideation to Market Saturation. (Lead: TU Berlin, Germany)*</a:t>
            </a:r>
          </a:p>
          <a:p>
            <a:pPr marL="285750" indent="-285750" algn="just" fontAlgn="t">
              <a:buFont typeface="Arial" panose="020B0604020202020204" pitchFamily="34" charset="0"/>
              <a:buChar char="•"/>
            </a:pPr>
            <a:r>
              <a:rPr lang="en-GB" sz="1200" b="1" dirty="0">
                <a:latin typeface="Calibri" panose="020F0502020204030204" pitchFamily="34" charset="0"/>
              </a:rPr>
              <a:t>F-7: Innovation Ecosystem Simulation, Monitoring and Forecasting (Lead: ENTOV-HVM)*</a:t>
            </a:r>
          </a:p>
          <a:p>
            <a:pPr marL="285750" indent="-285750" algn="just" fontAlgn="t">
              <a:buFont typeface="Arial" panose="020B0604020202020204" pitchFamily="34" charset="0"/>
              <a:buChar char="•"/>
            </a:pPr>
            <a:r>
              <a:rPr lang="en-GB" sz="1200" dirty="0">
                <a:latin typeface="Calibri" panose="020F0502020204030204" pitchFamily="34" charset="0"/>
              </a:rPr>
              <a:t>F-8: Key Methods: Experimental Innovation (Lead: Maynooth University, Ireland)</a:t>
            </a:r>
          </a:p>
          <a:p>
            <a:pPr marL="285750" indent="-285750" algn="just" fontAlgn="t">
              <a:buFont typeface="Arial" panose="020B0604020202020204" pitchFamily="34" charset="0"/>
              <a:buChar char="•"/>
            </a:pPr>
            <a:r>
              <a:rPr lang="en-GB" sz="1200" dirty="0">
                <a:latin typeface="Calibri" panose="020F0502020204030204" pitchFamily="34" charset="0"/>
              </a:rPr>
              <a:t>F-9: Key Method: Contamination Labs (Lead: University of Padova)</a:t>
            </a:r>
          </a:p>
          <a:p>
            <a:pPr marL="285750" indent="-285750" algn="just" fontAlgn="t">
              <a:buFont typeface="Arial" panose="020B0604020202020204" pitchFamily="34" charset="0"/>
              <a:buChar char="•"/>
            </a:pPr>
            <a:r>
              <a:rPr lang="en-GB" sz="1200" dirty="0">
                <a:latin typeface="Calibri" panose="020F0502020204030204" pitchFamily="34" charset="0"/>
              </a:rPr>
              <a:t>F-10: Method: Applied Drama (Lead: Kaunas University)</a:t>
            </a:r>
          </a:p>
          <a:p>
            <a:pPr marL="285750" indent="-285750" algn="just" fontAlgn="t">
              <a:buFont typeface="Arial" panose="020B0604020202020204" pitchFamily="34" charset="0"/>
              <a:buChar char="•"/>
            </a:pPr>
            <a:r>
              <a:rPr lang="en-GB" sz="1200" dirty="0">
                <a:latin typeface="Calibri" panose="020F0502020204030204" pitchFamily="34" charset="0"/>
              </a:rPr>
              <a:t>F-11: Risk and Uncertainty Management (Lead: </a:t>
            </a:r>
            <a:r>
              <a:rPr lang="en-GB" sz="1200" dirty="0" err="1">
                <a:latin typeface="Calibri" panose="020F0502020204030204" pitchFamily="34" charset="0"/>
              </a:rPr>
              <a:t>Tuke</a:t>
            </a:r>
            <a:r>
              <a:rPr lang="en-GB" sz="1200" dirty="0">
                <a:latin typeface="Calibri" panose="020F0502020204030204" pitchFamily="34" charset="0"/>
              </a:rPr>
              <a:t> University)</a:t>
            </a:r>
          </a:p>
          <a:p>
            <a:pPr marL="285750" indent="-285750" algn="just" fontAlgn="t">
              <a:buFont typeface="Arial" panose="020B0604020202020204" pitchFamily="34" charset="0"/>
              <a:buChar char="•"/>
            </a:pPr>
            <a:r>
              <a:rPr lang="en-GB" sz="1200" b="1" dirty="0">
                <a:latin typeface="Calibri" panose="020F0502020204030204" pitchFamily="34" charset="0"/>
              </a:rPr>
              <a:t>F-12: Capstone: Start-up / Scale-up Your Own (Internal or External) Business (Lead: ENTOV-HVM)*</a:t>
            </a:r>
          </a:p>
        </p:txBody>
      </p:sp>
      <p:sp>
        <p:nvSpPr>
          <p:cNvPr id="7" name="Rechteck 8">
            <a:extLst>
              <a:ext uri="{FF2B5EF4-FFF2-40B4-BE49-F238E27FC236}">
                <a16:creationId xmlns:a16="http://schemas.microsoft.com/office/drawing/2014/main" id="{2355BF73-F72C-44BA-8F89-A77E35541F51}"/>
              </a:ext>
            </a:extLst>
          </p:cNvPr>
          <p:cNvSpPr/>
          <p:nvPr/>
        </p:nvSpPr>
        <p:spPr>
          <a:xfrm>
            <a:off x="5210990" y="2085924"/>
            <a:ext cx="4268339" cy="3416320"/>
          </a:xfrm>
          <a:prstGeom prst="rect">
            <a:avLst/>
          </a:prstGeom>
        </p:spPr>
        <p:txBody>
          <a:bodyPr wrap="square">
            <a:spAutoFit/>
          </a:bodyPr>
          <a:lstStyle/>
          <a:p>
            <a:pPr algn="just" fontAlgn="t"/>
            <a:r>
              <a:rPr lang="en-GB" sz="1200" b="1" dirty="0">
                <a:latin typeface="Calibri" panose="020F0502020204030204" pitchFamily="34" charset="0"/>
              </a:rPr>
              <a:t>Potential Domain Specialisation Courses</a:t>
            </a:r>
          </a:p>
          <a:p>
            <a:pPr algn="just" fontAlgn="t"/>
            <a:endParaRPr lang="en-GB" sz="1200" b="1" dirty="0">
              <a:latin typeface="Calibri" panose="020F0502020204030204" pitchFamily="34" charset="0"/>
            </a:endParaRPr>
          </a:p>
          <a:p>
            <a:pPr marL="285750" indent="-285750" algn="just" fontAlgn="t">
              <a:buFont typeface="Arial" panose="020B0604020202020204" pitchFamily="34" charset="0"/>
              <a:buChar char="•"/>
            </a:pPr>
            <a:r>
              <a:rPr lang="en-GB" sz="1200" dirty="0">
                <a:latin typeface="Calibri" panose="020F0502020204030204" pitchFamily="34" charset="0"/>
              </a:rPr>
              <a:t>S-1: Complex Sales.</a:t>
            </a:r>
          </a:p>
          <a:p>
            <a:pPr marL="285750" indent="-285750" algn="just" fontAlgn="t">
              <a:buFont typeface="Arial" panose="020B0604020202020204" pitchFamily="34" charset="0"/>
              <a:buChar char="•"/>
            </a:pPr>
            <a:r>
              <a:rPr lang="en-GB" sz="1200" dirty="0">
                <a:latin typeface="Calibri" panose="020F0502020204030204" pitchFamily="34" charset="0"/>
              </a:rPr>
              <a:t>S-2: Advanced Manufacturing Technology.</a:t>
            </a:r>
          </a:p>
          <a:p>
            <a:pPr marL="285750" indent="-285750" algn="just" fontAlgn="t">
              <a:buFont typeface="Arial" panose="020B0604020202020204" pitchFamily="34" charset="0"/>
              <a:buChar char="•"/>
            </a:pPr>
            <a:r>
              <a:rPr lang="en-GB" sz="1200" dirty="0">
                <a:latin typeface="Calibri" panose="020F0502020204030204" pitchFamily="34" charset="0"/>
              </a:rPr>
              <a:t>S-3: Advanced Digital Manufacturing Systems.</a:t>
            </a:r>
          </a:p>
          <a:p>
            <a:pPr marL="285750" indent="-285750" algn="just" fontAlgn="t">
              <a:buFont typeface="Arial" panose="020B0604020202020204" pitchFamily="34" charset="0"/>
              <a:buChar char="•"/>
            </a:pPr>
            <a:r>
              <a:rPr lang="en-GB" sz="1200" dirty="0">
                <a:latin typeface="Calibri" panose="020F0502020204030204" pitchFamily="34" charset="0"/>
              </a:rPr>
              <a:t>S-4: Artificial Intelligence.</a:t>
            </a:r>
          </a:p>
          <a:p>
            <a:pPr marL="285750" indent="-285750" algn="just" fontAlgn="t">
              <a:buFont typeface="Arial" panose="020B0604020202020204" pitchFamily="34" charset="0"/>
              <a:buChar char="•"/>
            </a:pPr>
            <a:r>
              <a:rPr lang="en-GB" sz="1200" dirty="0">
                <a:latin typeface="Calibri" panose="020F0502020204030204" pitchFamily="34" charset="0"/>
              </a:rPr>
              <a:t>S-5: Bio-Inspired Manufacturing.</a:t>
            </a:r>
          </a:p>
          <a:p>
            <a:pPr marL="285750" indent="-285750" algn="just" fontAlgn="t">
              <a:buFont typeface="Arial" panose="020B0604020202020204" pitchFamily="34" charset="0"/>
              <a:buChar char="•"/>
            </a:pPr>
            <a:r>
              <a:rPr lang="en-GB" sz="1200" dirty="0">
                <a:latin typeface="Calibri" panose="020F0502020204030204" pitchFamily="34" charset="0"/>
              </a:rPr>
              <a:t>S-6: Block-chain.</a:t>
            </a:r>
          </a:p>
          <a:p>
            <a:pPr marL="285750" indent="-285750" algn="just" fontAlgn="t">
              <a:buFont typeface="Arial" panose="020B0604020202020204" pitchFamily="34" charset="0"/>
              <a:buChar char="•"/>
            </a:pPr>
            <a:r>
              <a:rPr lang="en-GB" sz="1200" dirty="0">
                <a:latin typeface="Calibri" panose="020F0502020204030204" pitchFamily="34" charset="0"/>
              </a:rPr>
              <a:t>S-7: Smart Connected Factory.</a:t>
            </a:r>
          </a:p>
          <a:p>
            <a:pPr marL="285750" indent="-285750" algn="just" fontAlgn="t">
              <a:buFont typeface="Arial" panose="020B0604020202020204" pitchFamily="34" charset="0"/>
              <a:buChar char="•"/>
            </a:pPr>
            <a:r>
              <a:rPr lang="en-GB" sz="1200" dirty="0">
                <a:latin typeface="Calibri" panose="020F0502020204030204" pitchFamily="34" charset="0"/>
              </a:rPr>
              <a:t>S-8: Cybersecurity for Products and Services. (Lead: </a:t>
            </a:r>
            <a:r>
              <a:rPr lang="en-US" sz="1200" dirty="0">
                <a:latin typeface="Calibri" panose="020F0502020204030204" pitchFamily="34" charset="0"/>
              </a:rPr>
              <a:t>Vidzeme University of Applied Sciences, Latvia)</a:t>
            </a:r>
            <a:endParaRPr lang="en-GB" sz="1200" dirty="0">
              <a:latin typeface="Calibri" panose="020F0502020204030204" pitchFamily="34" charset="0"/>
            </a:endParaRPr>
          </a:p>
          <a:p>
            <a:pPr marL="285750" indent="-285750" algn="just" fontAlgn="t">
              <a:buFont typeface="Arial" panose="020B0604020202020204" pitchFamily="34" charset="0"/>
              <a:buChar char="•"/>
            </a:pPr>
            <a:r>
              <a:rPr lang="en-GB" sz="1200" dirty="0">
                <a:latin typeface="Calibri" panose="020F0502020204030204" pitchFamily="34" charset="0"/>
              </a:rPr>
              <a:t>S-x: Virtual and Augmented Reality (Lead: </a:t>
            </a:r>
            <a:r>
              <a:rPr lang="en-US" sz="1200" dirty="0">
                <a:latin typeface="Calibri" panose="020F0502020204030204" pitchFamily="34" charset="0"/>
              </a:rPr>
              <a:t>Vidzeme University of Applied Sciences, Latvia)</a:t>
            </a:r>
            <a:endParaRPr lang="en-GB" sz="1200" dirty="0">
              <a:latin typeface="Calibri" panose="020F0502020204030204" pitchFamily="34" charset="0"/>
            </a:endParaRPr>
          </a:p>
          <a:p>
            <a:pPr marL="285750" indent="-285750" algn="just" fontAlgn="t">
              <a:buFont typeface="Arial" panose="020B0604020202020204" pitchFamily="34" charset="0"/>
              <a:buChar char="•"/>
            </a:pPr>
            <a:r>
              <a:rPr lang="en-GB" sz="1200" dirty="0">
                <a:latin typeface="Calibri" panose="020F0502020204030204" pitchFamily="34" charset="0"/>
              </a:rPr>
              <a:t>S-9: Digital (Ecosystem) Platforms.</a:t>
            </a:r>
          </a:p>
          <a:p>
            <a:pPr marL="285750" indent="-285750" algn="just" fontAlgn="t">
              <a:buFont typeface="Arial" panose="020B0604020202020204" pitchFamily="34" charset="0"/>
              <a:buChar char="•"/>
            </a:pPr>
            <a:r>
              <a:rPr lang="en-GB" sz="1200" dirty="0">
                <a:latin typeface="Calibri" panose="020F0502020204030204" pitchFamily="34" charset="0"/>
              </a:rPr>
              <a:t>S-10: Digital Supply Chain Integration.</a:t>
            </a:r>
          </a:p>
          <a:p>
            <a:pPr marL="285750" indent="-285750" algn="just" fontAlgn="t">
              <a:buFont typeface="Arial" panose="020B0604020202020204" pitchFamily="34" charset="0"/>
              <a:buChar char="•"/>
            </a:pPr>
            <a:r>
              <a:rPr lang="en-GB" sz="1200" dirty="0">
                <a:latin typeface="Calibri" panose="020F0502020204030204" pitchFamily="34" charset="0"/>
              </a:rPr>
              <a:t>S-11: Scalable Cloud Solutions.</a:t>
            </a:r>
          </a:p>
          <a:p>
            <a:pPr marL="285750" indent="-285750" algn="just" fontAlgn="t">
              <a:buFont typeface="Arial" panose="020B0604020202020204" pitchFamily="34" charset="0"/>
              <a:buChar char="•"/>
            </a:pPr>
            <a:r>
              <a:rPr lang="en-GB" sz="1200" dirty="0">
                <a:latin typeface="Calibri" panose="020F0502020204030204" pitchFamily="34" charset="0"/>
              </a:rPr>
              <a:t>S-x (Further specializations can be requested by business partners).</a:t>
            </a:r>
          </a:p>
        </p:txBody>
      </p:sp>
    </p:spTree>
    <p:extLst>
      <p:ext uri="{BB962C8B-B14F-4D97-AF65-F5344CB8AC3E}">
        <p14:creationId xmlns:p14="http://schemas.microsoft.com/office/powerpoint/2010/main" val="13001425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1038" y="399964"/>
            <a:ext cx="8543925" cy="488314"/>
          </a:xfrm>
        </p:spPr>
        <p:txBody>
          <a:bodyPr>
            <a:normAutofit/>
          </a:bodyPr>
          <a:lstStyle/>
          <a:p>
            <a:pPr algn="ctr"/>
            <a:r>
              <a:rPr lang="en-GB" sz="2300" b="1" dirty="0">
                <a:latin typeface="+mn-lt"/>
              </a:rPr>
              <a:t>Target Groups</a:t>
            </a:r>
          </a:p>
        </p:txBody>
      </p:sp>
      <p:sp>
        <p:nvSpPr>
          <p:cNvPr id="10" name="Date Placeholder 5"/>
          <p:cNvSpPr>
            <a:spLocks noGrp="1"/>
          </p:cNvSpPr>
          <p:nvPr>
            <p:ph type="dt" sz="half" idx="10"/>
          </p:nvPr>
        </p:nvSpPr>
        <p:spPr>
          <a:xfrm>
            <a:off x="3865837" y="6486981"/>
            <a:ext cx="2228850" cy="365125"/>
          </a:xfrm>
        </p:spPr>
        <p:txBody>
          <a:bodyPr/>
          <a:lstStyle/>
          <a:p>
            <a:pPr algn="ctr"/>
            <a:fld id="{9500D164-3CF8-4B8F-B723-95A9C90D2292}" type="datetime1">
              <a:rPr lang="en-GB" smtClean="0"/>
              <a:pPr algn="ctr"/>
              <a:t>16/03/2020</a:t>
            </a:fld>
            <a:endParaRPr lang="de-DE" dirty="0"/>
          </a:p>
        </p:txBody>
      </p:sp>
      <p:sp>
        <p:nvSpPr>
          <p:cNvPr id="11" name="Slide Number Placeholder 7"/>
          <p:cNvSpPr>
            <a:spLocks noGrp="1"/>
          </p:cNvSpPr>
          <p:nvPr>
            <p:ph type="sldNum" sz="quarter" idx="12"/>
          </p:nvPr>
        </p:nvSpPr>
        <p:spPr>
          <a:xfrm>
            <a:off x="3865837" y="6473918"/>
            <a:ext cx="2228850" cy="365125"/>
          </a:xfrm>
        </p:spPr>
        <p:txBody>
          <a:bodyPr/>
          <a:lstStyle/>
          <a:p>
            <a:fld id="{818AAF6D-C965-4C03-8606-F3BFB416FAE4}" type="slidenum">
              <a:rPr lang="de-DE" smtClean="0"/>
              <a:t>6</a:t>
            </a:fld>
            <a:endParaRPr lang="de-DE" dirty="0"/>
          </a:p>
        </p:txBody>
      </p:sp>
      <p:sp>
        <p:nvSpPr>
          <p:cNvPr id="3" name="Rectangle 2"/>
          <p:cNvSpPr/>
          <p:nvPr/>
        </p:nvSpPr>
        <p:spPr>
          <a:xfrm>
            <a:off x="357808" y="916991"/>
            <a:ext cx="9422295" cy="5909310"/>
          </a:xfrm>
          <a:prstGeom prst="rect">
            <a:avLst/>
          </a:prstGeom>
        </p:spPr>
        <p:txBody>
          <a:bodyPr wrap="square">
            <a:spAutoFit/>
          </a:bodyPr>
          <a:lstStyle/>
          <a:p>
            <a:pPr marL="285750" lvl="0" indent="-285750">
              <a:buFont typeface="Arial" panose="020B0604020202020204" pitchFamily="34" charset="0"/>
              <a:buChar char="•"/>
            </a:pPr>
            <a:r>
              <a:rPr lang="en-US" dirty="0"/>
              <a:t>Higher Education Institutions will benefit from the project by:</a:t>
            </a:r>
          </a:p>
          <a:p>
            <a:pPr marL="742950" lvl="1" indent="-285750">
              <a:buFont typeface="Arial" panose="020B0604020202020204" pitchFamily="34" charset="0"/>
              <a:buChar char="•"/>
            </a:pPr>
            <a:r>
              <a:rPr lang="en-US" dirty="0"/>
              <a:t>establishing themselves as the pioneers of accelerating innovation systems in high value manufacturing among national universities, which will help recruiting more and better researchers and students in this emerging field.</a:t>
            </a:r>
          </a:p>
          <a:p>
            <a:pPr marL="742950" lvl="1" indent="-285750">
              <a:buFont typeface="Arial" panose="020B0604020202020204" pitchFamily="34" charset="0"/>
              <a:buChar char="•"/>
            </a:pPr>
            <a:r>
              <a:rPr lang="en-US" dirty="0"/>
              <a:t>co-working with high value manufacturing organizations to meet real needs of the sector and offer innovative and more attractive educational programs.</a:t>
            </a:r>
          </a:p>
          <a:p>
            <a:pPr marL="742950" lvl="1" indent="-285750">
              <a:buFont typeface="Arial" panose="020B0604020202020204" pitchFamily="34" charset="0"/>
              <a:buChar char="•"/>
            </a:pPr>
            <a:r>
              <a:rPr lang="en-US" dirty="0"/>
              <a:t>expanding the research field in the acceleration of innovation systems through more publications and more research leading to greater reputation.</a:t>
            </a:r>
          </a:p>
          <a:p>
            <a:pPr marL="742950" lvl="1" indent="-285750">
              <a:buFont typeface="Arial" panose="020B0604020202020204" pitchFamily="34" charset="0"/>
              <a:buChar char="•"/>
            </a:pPr>
            <a:r>
              <a:rPr lang="en-US" dirty="0"/>
              <a:t>establishing a new educational </a:t>
            </a:r>
            <a:r>
              <a:rPr lang="en-US" dirty="0" err="1"/>
              <a:t>programme</a:t>
            </a:r>
            <a:r>
              <a:rPr lang="en-US" dirty="0"/>
              <a:t>, adapted to the actual challenges and needs detected by and co-created with high value manufacturers themselves which ease its success and sustainability.</a:t>
            </a:r>
          </a:p>
          <a:p>
            <a:pPr marL="742950" lvl="1" indent="-285750">
              <a:buFont typeface="Arial" panose="020B0604020202020204" pitchFamily="34" charset="0"/>
              <a:buChar char="•"/>
            </a:pPr>
            <a:r>
              <a:rPr lang="en-US" dirty="0"/>
              <a:t>gaining greater experience with EU funded research projects.</a:t>
            </a:r>
          </a:p>
          <a:p>
            <a:pPr marL="285750" lvl="0" indent="-285750">
              <a:buFont typeface="Arial" panose="020B0604020202020204" pitchFamily="34" charset="0"/>
              <a:buChar char="•"/>
            </a:pPr>
            <a:endParaRPr lang="en-US" dirty="0"/>
          </a:p>
          <a:p>
            <a:pPr marL="285750" lvl="0" indent="-285750">
              <a:buFont typeface="Arial" panose="020B0604020202020204" pitchFamily="34" charset="0"/>
              <a:buChar char="•"/>
            </a:pPr>
            <a:r>
              <a:rPr lang="en-US" dirty="0"/>
              <a:t>Manufacturing organizations and their intermediaries will benefit from the project by:</a:t>
            </a:r>
          </a:p>
          <a:p>
            <a:pPr marL="742950" lvl="1" indent="-285750">
              <a:buFont typeface="Arial" panose="020B0604020202020204" pitchFamily="34" charset="0"/>
              <a:buChar char="•"/>
            </a:pPr>
            <a:r>
              <a:rPr lang="en-US" dirty="0"/>
              <a:t>gaining a new learning </a:t>
            </a:r>
            <a:r>
              <a:rPr lang="en-US" dirty="0" err="1"/>
              <a:t>programme</a:t>
            </a:r>
            <a:r>
              <a:rPr lang="en-US" dirty="0"/>
              <a:t> and methodologies to improve staff and ecosystem member development.</a:t>
            </a:r>
          </a:p>
          <a:p>
            <a:pPr marL="742950" lvl="1" indent="-285750">
              <a:buFont typeface="Arial" panose="020B0604020202020204" pitchFamily="34" charset="0"/>
              <a:buChar char="•"/>
            </a:pPr>
            <a:r>
              <a:rPr lang="en-US" dirty="0"/>
              <a:t>creating a better understanding and connecting with their existing and potential markets.</a:t>
            </a:r>
          </a:p>
          <a:p>
            <a:pPr marL="742950" lvl="1" indent="-285750">
              <a:buFont typeface="Arial" panose="020B0604020202020204" pitchFamily="34" charset="0"/>
              <a:buChar char="•"/>
            </a:pPr>
            <a:r>
              <a:rPr lang="en-US" dirty="0"/>
              <a:t>learning more about European challenges, common points and opportunities in relation to high value manufacturing.</a:t>
            </a:r>
          </a:p>
          <a:p>
            <a:pPr marL="742950" lvl="1" indent="-285750">
              <a:buFont typeface="Arial" panose="020B0604020202020204" pitchFamily="34" charset="0"/>
              <a:buChar char="•"/>
            </a:pPr>
            <a:r>
              <a:rPr lang="en-US" dirty="0"/>
              <a:t>implementing and using the research findings to disruptively accelerate their innovations from ideation to market saturation.</a:t>
            </a:r>
          </a:p>
        </p:txBody>
      </p:sp>
    </p:spTree>
    <p:extLst>
      <p:ext uri="{BB962C8B-B14F-4D97-AF65-F5344CB8AC3E}">
        <p14:creationId xmlns:p14="http://schemas.microsoft.com/office/powerpoint/2010/main" val="29871143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1038" y="399964"/>
            <a:ext cx="8543925" cy="488314"/>
          </a:xfrm>
        </p:spPr>
        <p:txBody>
          <a:bodyPr>
            <a:normAutofit/>
          </a:bodyPr>
          <a:lstStyle/>
          <a:p>
            <a:pPr algn="ctr"/>
            <a:r>
              <a:rPr lang="en-GB" sz="2300" b="1" dirty="0">
                <a:latin typeface="+mn-lt"/>
              </a:rPr>
              <a:t>Draft Business Model</a:t>
            </a:r>
          </a:p>
        </p:txBody>
      </p:sp>
      <p:sp>
        <p:nvSpPr>
          <p:cNvPr id="10" name="Date Placeholder 5"/>
          <p:cNvSpPr>
            <a:spLocks noGrp="1"/>
          </p:cNvSpPr>
          <p:nvPr>
            <p:ph type="dt" sz="half" idx="10"/>
          </p:nvPr>
        </p:nvSpPr>
        <p:spPr>
          <a:xfrm>
            <a:off x="3865837" y="6486981"/>
            <a:ext cx="2228850" cy="365125"/>
          </a:xfrm>
        </p:spPr>
        <p:txBody>
          <a:bodyPr/>
          <a:lstStyle/>
          <a:p>
            <a:pPr algn="ctr"/>
            <a:fld id="{9500D164-3CF8-4B8F-B723-95A9C90D2292}" type="datetime1">
              <a:rPr lang="en-GB" smtClean="0"/>
              <a:pPr algn="ctr"/>
              <a:t>16/03/2020</a:t>
            </a:fld>
            <a:endParaRPr lang="de-DE" dirty="0"/>
          </a:p>
        </p:txBody>
      </p:sp>
      <p:sp>
        <p:nvSpPr>
          <p:cNvPr id="11" name="Slide Number Placeholder 7"/>
          <p:cNvSpPr>
            <a:spLocks noGrp="1"/>
          </p:cNvSpPr>
          <p:nvPr>
            <p:ph type="sldNum" sz="quarter" idx="12"/>
          </p:nvPr>
        </p:nvSpPr>
        <p:spPr>
          <a:xfrm>
            <a:off x="3865837" y="6473918"/>
            <a:ext cx="2228850" cy="365125"/>
          </a:xfrm>
        </p:spPr>
        <p:txBody>
          <a:bodyPr/>
          <a:lstStyle/>
          <a:p>
            <a:fld id="{818AAF6D-C965-4C03-8606-F3BFB416FAE4}" type="slidenum">
              <a:rPr lang="de-DE" smtClean="0"/>
              <a:t>7</a:t>
            </a:fld>
            <a:endParaRPr lang="de-DE" dirty="0"/>
          </a:p>
        </p:txBody>
      </p:sp>
      <p:sp>
        <p:nvSpPr>
          <p:cNvPr id="3" name="Rectangle 2"/>
          <p:cNvSpPr/>
          <p:nvPr/>
        </p:nvSpPr>
        <p:spPr>
          <a:xfrm>
            <a:off x="357808" y="916991"/>
            <a:ext cx="9422295" cy="5632311"/>
          </a:xfrm>
          <a:prstGeom prst="rect">
            <a:avLst/>
          </a:prstGeom>
        </p:spPr>
        <p:txBody>
          <a:bodyPr wrap="square">
            <a:spAutoFit/>
          </a:bodyPr>
          <a:lstStyle/>
          <a:p>
            <a:pPr marL="285750" lvl="0" indent="-285750">
              <a:buFont typeface="Arial" panose="020B0604020202020204" pitchFamily="34" charset="0"/>
              <a:buChar char="•"/>
            </a:pPr>
            <a:r>
              <a:rPr lang="de-DE" dirty="0"/>
              <a:t>This </a:t>
            </a:r>
            <a:r>
              <a:rPr lang="de-DE" dirty="0" err="1"/>
              <a:t>project</a:t>
            </a:r>
            <a:r>
              <a:rPr lang="de-DE" dirty="0"/>
              <a:t> will </a:t>
            </a:r>
            <a:r>
              <a:rPr lang="de-DE" dirty="0" err="1"/>
              <a:t>generate</a:t>
            </a:r>
            <a:r>
              <a:rPr lang="de-DE" dirty="0"/>
              <a:t> </a:t>
            </a:r>
            <a:r>
              <a:rPr lang="de-DE" dirty="0" err="1"/>
              <a:t>intellectual</a:t>
            </a:r>
            <a:r>
              <a:rPr lang="de-DE" dirty="0"/>
              <a:t> </a:t>
            </a:r>
            <a:r>
              <a:rPr lang="de-DE" dirty="0" err="1"/>
              <a:t>capital</a:t>
            </a:r>
            <a:r>
              <a:rPr lang="de-DE" dirty="0"/>
              <a:t> in </a:t>
            </a:r>
            <a:r>
              <a:rPr lang="de-DE" dirty="0" err="1"/>
              <a:t>the</a:t>
            </a:r>
            <a:r>
              <a:rPr lang="de-DE" dirty="0"/>
              <a:t> form </a:t>
            </a:r>
            <a:r>
              <a:rPr lang="de-DE" dirty="0" err="1"/>
              <a:t>of</a:t>
            </a:r>
            <a:r>
              <a:rPr lang="de-DE" dirty="0"/>
              <a:t> </a:t>
            </a:r>
            <a:r>
              <a:rPr lang="de-DE" dirty="0" err="1"/>
              <a:t>course</a:t>
            </a:r>
            <a:r>
              <a:rPr lang="de-DE" dirty="0"/>
              <a:t> </a:t>
            </a:r>
            <a:r>
              <a:rPr lang="de-DE" dirty="0" err="1"/>
              <a:t>contents</a:t>
            </a:r>
            <a:r>
              <a:rPr lang="de-DE" dirty="0"/>
              <a:t>.</a:t>
            </a:r>
          </a:p>
          <a:p>
            <a:pPr marL="285750" lvl="0" indent="-285750">
              <a:buFont typeface="Arial" panose="020B0604020202020204" pitchFamily="34" charset="0"/>
              <a:buChar char="•"/>
            </a:pPr>
            <a:endParaRPr lang="de-DE" dirty="0"/>
          </a:p>
          <a:p>
            <a:pPr marL="285750" lvl="0" indent="-285750">
              <a:buFont typeface="Arial" panose="020B0604020202020204" pitchFamily="34" charset="0"/>
              <a:buChar char="•"/>
            </a:pPr>
            <a:r>
              <a:rPr lang="de-DE" dirty="0"/>
              <a:t>Course </a:t>
            </a:r>
            <a:r>
              <a:rPr lang="de-DE" dirty="0" err="1"/>
              <a:t>content</a:t>
            </a:r>
            <a:r>
              <a:rPr lang="de-DE" dirty="0"/>
              <a:t> will </a:t>
            </a:r>
            <a:r>
              <a:rPr lang="de-DE" dirty="0" err="1"/>
              <a:t>be</a:t>
            </a:r>
            <a:r>
              <a:rPr lang="de-DE" dirty="0"/>
              <a:t> </a:t>
            </a:r>
            <a:r>
              <a:rPr lang="de-DE" dirty="0" err="1"/>
              <a:t>hosted</a:t>
            </a:r>
            <a:r>
              <a:rPr lang="de-DE" dirty="0"/>
              <a:t> </a:t>
            </a:r>
            <a:r>
              <a:rPr lang="de-DE" dirty="0" err="1"/>
              <a:t>by</a:t>
            </a:r>
            <a:r>
              <a:rPr lang="de-DE" dirty="0"/>
              <a:t> </a:t>
            </a:r>
            <a:r>
              <a:rPr lang="de-DE" dirty="0">
                <a:solidFill>
                  <a:schemeClr val="accent1"/>
                </a:solidFill>
              </a:rPr>
              <a:t>xxx</a:t>
            </a:r>
            <a:r>
              <a:rPr lang="de-DE" dirty="0"/>
              <a:t>. Course </a:t>
            </a:r>
            <a:r>
              <a:rPr lang="de-DE" dirty="0" err="1"/>
              <a:t>content</a:t>
            </a:r>
            <a:r>
              <a:rPr lang="de-DE" dirty="0"/>
              <a:t> will </a:t>
            </a:r>
            <a:r>
              <a:rPr lang="de-DE" dirty="0" err="1"/>
              <a:t>be</a:t>
            </a:r>
            <a:r>
              <a:rPr lang="de-DE" dirty="0"/>
              <a:t> </a:t>
            </a:r>
            <a:r>
              <a:rPr lang="de-DE" dirty="0" err="1"/>
              <a:t>maintained</a:t>
            </a:r>
            <a:r>
              <a:rPr lang="de-DE" dirty="0"/>
              <a:t> </a:t>
            </a:r>
            <a:r>
              <a:rPr lang="de-DE" dirty="0" err="1"/>
              <a:t>by</a:t>
            </a:r>
            <a:r>
              <a:rPr lang="de-DE" dirty="0"/>
              <a:t> </a:t>
            </a:r>
            <a:r>
              <a:rPr lang="de-DE" dirty="0">
                <a:solidFill>
                  <a:schemeClr val="accent1"/>
                </a:solidFill>
              </a:rPr>
              <a:t>xxx</a:t>
            </a:r>
            <a:r>
              <a:rPr lang="de-DE" dirty="0"/>
              <a:t>.</a:t>
            </a:r>
          </a:p>
          <a:p>
            <a:pPr marL="285750" lvl="0" indent="-285750">
              <a:buFont typeface="Arial" panose="020B0604020202020204" pitchFamily="34" charset="0"/>
              <a:buChar char="•"/>
            </a:pPr>
            <a:endParaRPr lang="de-DE" dirty="0"/>
          </a:p>
          <a:p>
            <a:pPr marL="285750" lvl="0" indent="-285750">
              <a:buFont typeface="Arial" panose="020B0604020202020204" pitchFamily="34" charset="0"/>
              <a:buChar char="•"/>
            </a:pPr>
            <a:r>
              <a:rPr lang="de-DE" dirty="0" err="1"/>
              <a:t>Authors</a:t>
            </a:r>
            <a:r>
              <a:rPr lang="de-DE" dirty="0"/>
              <a:t> </a:t>
            </a:r>
            <a:r>
              <a:rPr lang="de-DE" dirty="0" err="1"/>
              <a:t>of</a:t>
            </a:r>
            <a:r>
              <a:rPr lang="de-DE" dirty="0"/>
              <a:t> </a:t>
            </a:r>
            <a:r>
              <a:rPr lang="de-DE" dirty="0" err="1"/>
              <a:t>course</a:t>
            </a:r>
            <a:r>
              <a:rPr lang="de-DE" dirty="0"/>
              <a:t> </a:t>
            </a:r>
            <a:r>
              <a:rPr lang="de-DE" dirty="0" err="1"/>
              <a:t>content</a:t>
            </a:r>
            <a:r>
              <a:rPr lang="de-DE" dirty="0"/>
              <a:t> will </a:t>
            </a:r>
            <a:r>
              <a:rPr lang="de-DE" dirty="0" err="1"/>
              <a:t>receive</a:t>
            </a:r>
            <a:r>
              <a:rPr lang="de-DE" dirty="0"/>
              <a:t> a flat </a:t>
            </a:r>
            <a:r>
              <a:rPr lang="de-DE" dirty="0" err="1"/>
              <a:t>fee</a:t>
            </a:r>
            <a:r>
              <a:rPr lang="de-DE" dirty="0"/>
              <a:t> </a:t>
            </a:r>
            <a:r>
              <a:rPr lang="de-DE" dirty="0" err="1"/>
              <a:t>for</a:t>
            </a:r>
            <a:r>
              <a:rPr lang="de-DE" dirty="0"/>
              <a:t> </a:t>
            </a:r>
            <a:r>
              <a:rPr lang="de-DE" dirty="0" err="1"/>
              <a:t>creating</a:t>
            </a:r>
            <a:r>
              <a:rPr lang="de-DE" dirty="0"/>
              <a:t> </a:t>
            </a:r>
            <a:r>
              <a:rPr lang="de-DE" dirty="0" err="1"/>
              <a:t>courses</a:t>
            </a:r>
            <a:r>
              <a:rPr lang="de-DE" dirty="0"/>
              <a:t> and </a:t>
            </a:r>
            <a:r>
              <a:rPr lang="de-DE" dirty="0" err="1"/>
              <a:t>provide</a:t>
            </a:r>
            <a:r>
              <a:rPr lang="de-DE" dirty="0"/>
              <a:t> </a:t>
            </a:r>
            <a:r>
              <a:rPr lang="de-DE" dirty="0" err="1"/>
              <a:t>the</a:t>
            </a:r>
            <a:r>
              <a:rPr lang="de-DE" dirty="0"/>
              <a:t> </a:t>
            </a:r>
            <a:r>
              <a:rPr lang="de-DE" dirty="0" err="1"/>
              <a:t>courses</a:t>
            </a:r>
            <a:r>
              <a:rPr lang="de-DE" dirty="0"/>
              <a:t> </a:t>
            </a:r>
            <a:r>
              <a:rPr lang="de-DE" dirty="0" err="1"/>
              <a:t>under</a:t>
            </a:r>
            <a:r>
              <a:rPr lang="de-DE" dirty="0"/>
              <a:t> Creative Commons </a:t>
            </a:r>
            <a:r>
              <a:rPr lang="de-DE" dirty="0" err="1"/>
              <a:t>by</a:t>
            </a:r>
            <a:r>
              <a:rPr lang="de-DE" dirty="0"/>
              <a:t> Attribution </a:t>
            </a:r>
            <a:r>
              <a:rPr lang="de-DE" dirty="0" err="1"/>
              <a:t>only</a:t>
            </a:r>
            <a:r>
              <a:rPr lang="de-DE" dirty="0"/>
              <a:t> </a:t>
            </a:r>
            <a:r>
              <a:rPr lang="de-DE" dirty="0" err="1"/>
              <a:t>license</a:t>
            </a:r>
            <a:r>
              <a:rPr lang="de-DE" dirty="0"/>
              <a:t> </a:t>
            </a:r>
            <a:r>
              <a:rPr lang="de-DE" dirty="0" err="1"/>
              <a:t>to</a:t>
            </a:r>
            <a:r>
              <a:rPr lang="de-DE" dirty="0"/>
              <a:t> </a:t>
            </a:r>
            <a:r>
              <a:rPr lang="de-DE" dirty="0" err="1"/>
              <a:t>the</a:t>
            </a:r>
            <a:r>
              <a:rPr lang="de-DE" dirty="0"/>
              <a:t> </a:t>
            </a:r>
            <a:r>
              <a:rPr lang="de-DE" dirty="0" err="1"/>
              <a:t>funding</a:t>
            </a:r>
            <a:r>
              <a:rPr lang="de-DE" dirty="0"/>
              <a:t> </a:t>
            </a:r>
            <a:r>
              <a:rPr lang="de-DE" dirty="0" err="1"/>
              <a:t>organization</a:t>
            </a:r>
            <a:r>
              <a:rPr lang="de-DE" dirty="0"/>
              <a:t>.</a:t>
            </a:r>
          </a:p>
          <a:p>
            <a:pPr marL="285750" lvl="0" indent="-285750">
              <a:buFont typeface="Arial" panose="020B0604020202020204" pitchFamily="34" charset="0"/>
              <a:buChar char="•"/>
            </a:pPr>
            <a:endParaRPr lang="de-DE" dirty="0"/>
          </a:p>
          <a:p>
            <a:pPr marL="285750" lvl="0" indent="-285750">
              <a:buFont typeface="Arial" panose="020B0604020202020204" pitchFamily="34" charset="0"/>
              <a:buChar char="•"/>
            </a:pPr>
            <a:r>
              <a:rPr lang="de-DE" dirty="0"/>
              <a:t>The </a:t>
            </a:r>
            <a:r>
              <a:rPr lang="de-DE" dirty="0" err="1"/>
              <a:t>funding</a:t>
            </a:r>
            <a:r>
              <a:rPr lang="de-DE" dirty="0"/>
              <a:t> </a:t>
            </a:r>
            <a:r>
              <a:rPr lang="de-DE" dirty="0" err="1"/>
              <a:t>organization</a:t>
            </a:r>
            <a:r>
              <a:rPr lang="de-DE" dirty="0"/>
              <a:t> will publish all </a:t>
            </a:r>
            <a:r>
              <a:rPr lang="de-DE" dirty="0" err="1"/>
              <a:t>course</a:t>
            </a:r>
            <a:r>
              <a:rPr lang="de-DE" dirty="0"/>
              <a:t> </a:t>
            </a:r>
            <a:r>
              <a:rPr lang="de-DE" dirty="0" err="1"/>
              <a:t>content</a:t>
            </a:r>
            <a:r>
              <a:rPr lang="de-DE" dirty="0"/>
              <a:t> </a:t>
            </a:r>
            <a:r>
              <a:rPr lang="de-DE" dirty="0" err="1"/>
              <a:t>as</a:t>
            </a:r>
            <a:r>
              <a:rPr lang="de-DE" dirty="0"/>
              <a:t> </a:t>
            </a:r>
            <a:r>
              <a:rPr lang="de-DE" dirty="0" err="1"/>
              <a:t>self-paced</a:t>
            </a:r>
            <a:r>
              <a:rPr lang="de-DE" dirty="0"/>
              <a:t> </a:t>
            </a:r>
            <a:r>
              <a:rPr lang="de-DE" dirty="0" err="1"/>
              <a:t>unaccredited</a:t>
            </a:r>
            <a:r>
              <a:rPr lang="de-DE" dirty="0"/>
              <a:t> </a:t>
            </a:r>
            <a:r>
              <a:rPr lang="de-DE" dirty="0" err="1"/>
              <a:t>independent</a:t>
            </a:r>
            <a:r>
              <a:rPr lang="de-DE" dirty="0"/>
              <a:t> </a:t>
            </a:r>
            <a:r>
              <a:rPr lang="de-DE" dirty="0" err="1"/>
              <a:t>learning</a:t>
            </a:r>
            <a:r>
              <a:rPr lang="de-DE" dirty="0"/>
              <a:t> </a:t>
            </a:r>
            <a:r>
              <a:rPr lang="de-DE" dirty="0" err="1"/>
              <a:t>courses</a:t>
            </a:r>
            <a:r>
              <a:rPr lang="de-DE" dirty="0"/>
              <a:t> </a:t>
            </a:r>
            <a:r>
              <a:rPr lang="de-DE" dirty="0" err="1"/>
              <a:t>under</a:t>
            </a:r>
            <a:r>
              <a:rPr lang="de-DE" dirty="0"/>
              <a:t> a Creative Commons </a:t>
            </a:r>
            <a:r>
              <a:rPr lang="de-DE" dirty="0" err="1"/>
              <a:t>by</a:t>
            </a:r>
            <a:r>
              <a:rPr lang="de-DE" dirty="0"/>
              <a:t> Attribution </a:t>
            </a:r>
            <a:r>
              <a:rPr lang="de-DE" dirty="0" err="1"/>
              <a:t>only</a:t>
            </a:r>
            <a:r>
              <a:rPr lang="de-DE" dirty="0"/>
              <a:t> </a:t>
            </a:r>
            <a:r>
              <a:rPr lang="de-DE" dirty="0" err="1"/>
              <a:t>license</a:t>
            </a:r>
            <a:r>
              <a:rPr lang="de-DE" dirty="0"/>
              <a:t>.</a:t>
            </a:r>
          </a:p>
          <a:p>
            <a:pPr marL="285750" lvl="0" indent="-285750">
              <a:buFont typeface="Arial" panose="020B0604020202020204" pitchFamily="34" charset="0"/>
              <a:buChar char="•"/>
            </a:pPr>
            <a:endParaRPr lang="de-DE" dirty="0"/>
          </a:p>
          <a:p>
            <a:pPr marL="285750" lvl="0" indent="-285750">
              <a:buFont typeface="Arial" panose="020B0604020202020204" pitchFamily="34" charset="0"/>
              <a:buChar char="•"/>
            </a:pPr>
            <a:r>
              <a:rPr lang="de-DE" dirty="0"/>
              <a:t>The </a:t>
            </a:r>
            <a:r>
              <a:rPr lang="de-DE" dirty="0" err="1"/>
              <a:t>funding</a:t>
            </a:r>
            <a:r>
              <a:rPr lang="de-DE" dirty="0"/>
              <a:t> </a:t>
            </a:r>
            <a:r>
              <a:rPr lang="de-DE" dirty="0" err="1"/>
              <a:t>organization</a:t>
            </a:r>
            <a:r>
              <a:rPr lang="de-DE" dirty="0"/>
              <a:t> will </a:t>
            </a:r>
            <a:r>
              <a:rPr lang="de-DE" dirty="0" err="1"/>
              <a:t>provide</a:t>
            </a:r>
            <a:r>
              <a:rPr lang="de-DE" dirty="0"/>
              <a:t> </a:t>
            </a:r>
            <a:r>
              <a:rPr lang="de-DE" dirty="0" err="1"/>
              <a:t>proposal</a:t>
            </a:r>
            <a:r>
              <a:rPr lang="de-DE" dirty="0"/>
              <a:t> </a:t>
            </a:r>
            <a:r>
              <a:rPr lang="de-DE" dirty="0" err="1"/>
              <a:t>partner</a:t>
            </a:r>
            <a:r>
              <a:rPr lang="de-DE" dirty="0"/>
              <a:t> </a:t>
            </a:r>
            <a:r>
              <a:rPr lang="de-DE" dirty="0" err="1"/>
              <a:t>universities</a:t>
            </a:r>
            <a:r>
              <a:rPr lang="de-DE" dirty="0"/>
              <a:t> </a:t>
            </a:r>
            <a:r>
              <a:rPr lang="de-DE" dirty="0" err="1"/>
              <a:t>with</a:t>
            </a:r>
            <a:r>
              <a:rPr lang="de-DE" dirty="0"/>
              <a:t> a 36 </a:t>
            </a:r>
            <a:r>
              <a:rPr lang="de-DE" dirty="0" err="1"/>
              <a:t>month</a:t>
            </a:r>
            <a:r>
              <a:rPr lang="de-DE" dirty="0"/>
              <a:t> </a:t>
            </a:r>
            <a:r>
              <a:rPr lang="de-DE" dirty="0" err="1"/>
              <a:t>license</a:t>
            </a:r>
            <a:r>
              <a:rPr lang="de-DE" dirty="0"/>
              <a:t> </a:t>
            </a:r>
            <a:r>
              <a:rPr lang="de-DE" dirty="0" err="1"/>
              <a:t>to</a:t>
            </a:r>
            <a:r>
              <a:rPr lang="de-DE" dirty="0"/>
              <a:t> </a:t>
            </a:r>
            <a:r>
              <a:rPr lang="de-DE" dirty="0" err="1"/>
              <a:t>deliver</a:t>
            </a:r>
            <a:r>
              <a:rPr lang="de-DE" dirty="0"/>
              <a:t> all </a:t>
            </a:r>
            <a:r>
              <a:rPr lang="de-DE" dirty="0" err="1"/>
              <a:t>courses</a:t>
            </a:r>
            <a:r>
              <a:rPr lang="de-DE" dirty="0"/>
              <a:t> </a:t>
            </a:r>
            <a:r>
              <a:rPr lang="de-DE" dirty="0" err="1"/>
              <a:t>without</a:t>
            </a:r>
            <a:r>
              <a:rPr lang="de-DE" dirty="0"/>
              <a:t> </a:t>
            </a:r>
            <a:r>
              <a:rPr lang="de-DE" dirty="0" err="1"/>
              <a:t>cost</a:t>
            </a:r>
            <a:r>
              <a:rPr lang="de-DE" dirty="0"/>
              <a:t>. After 36 </a:t>
            </a:r>
            <a:r>
              <a:rPr lang="de-DE" dirty="0" err="1"/>
              <a:t>months</a:t>
            </a:r>
            <a:r>
              <a:rPr lang="de-DE" dirty="0"/>
              <a:t> a </a:t>
            </a:r>
            <a:r>
              <a:rPr lang="de-DE" dirty="0" err="1"/>
              <a:t>license</a:t>
            </a:r>
            <a:r>
              <a:rPr lang="de-DE" dirty="0"/>
              <a:t> </a:t>
            </a:r>
            <a:r>
              <a:rPr lang="de-DE" dirty="0" err="1"/>
              <a:t>fee</a:t>
            </a:r>
            <a:r>
              <a:rPr lang="de-DE" dirty="0"/>
              <a:t> </a:t>
            </a:r>
            <a:r>
              <a:rPr lang="de-DE" dirty="0" err="1"/>
              <a:t>of</a:t>
            </a:r>
            <a:r>
              <a:rPr lang="de-DE" dirty="0"/>
              <a:t> </a:t>
            </a:r>
            <a:r>
              <a:rPr lang="de-DE" dirty="0">
                <a:solidFill>
                  <a:schemeClr val="accent1"/>
                </a:solidFill>
              </a:rPr>
              <a:t>xxx</a:t>
            </a:r>
            <a:r>
              <a:rPr lang="de-DE" dirty="0"/>
              <a:t> will </a:t>
            </a:r>
            <a:r>
              <a:rPr lang="de-DE" dirty="0" err="1"/>
              <a:t>be</a:t>
            </a:r>
            <a:r>
              <a:rPr lang="de-DE" dirty="0"/>
              <a:t> </a:t>
            </a:r>
            <a:r>
              <a:rPr lang="de-DE" dirty="0" err="1"/>
              <a:t>paid</a:t>
            </a:r>
            <a:r>
              <a:rPr lang="de-DE" dirty="0"/>
              <a:t> </a:t>
            </a:r>
            <a:r>
              <a:rPr lang="de-DE" dirty="0" err="1"/>
              <a:t>to</a:t>
            </a:r>
            <a:r>
              <a:rPr lang="de-DE" dirty="0"/>
              <a:t> </a:t>
            </a:r>
            <a:r>
              <a:rPr lang="de-DE" dirty="0" err="1"/>
              <a:t>the</a:t>
            </a:r>
            <a:r>
              <a:rPr lang="de-DE" dirty="0"/>
              <a:t> </a:t>
            </a:r>
            <a:r>
              <a:rPr lang="de-DE" dirty="0" err="1"/>
              <a:t>funding</a:t>
            </a:r>
            <a:r>
              <a:rPr lang="de-DE" dirty="0"/>
              <a:t> </a:t>
            </a:r>
            <a:r>
              <a:rPr lang="de-DE" dirty="0" err="1"/>
              <a:t>organization</a:t>
            </a:r>
            <a:r>
              <a:rPr lang="de-DE" dirty="0"/>
              <a:t> per </a:t>
            </a:r>
            <a:r>
              <a:rPr lang="de-DE" dirty="0" err="1"/>
              <a:t>course</a:t>
            </a:r>
            <a:r>
              <a:rPr lang="de-DE" dirty="0"/>
              <a:t> </a:t>
            </a:r>
            <a:r>
              <a:rPr lang="de-DE" dirty="0" err="1"/>
              <a:t>participant</a:t>
            </a:r>
            <a:r>
              <a:rPr lang="de-DE" dirty="0"/>
              <a:t>.</a:t>
            </a:r>
          </a:p>
          <a:p>
            <a:pPr marL="285750" lvl="0" indent="-285750">
              <a:buFont typeface="Arial" panose="020B0604020202020204" pitchFamily="34" charset="0"/>
              <a:buChar char="•"/>
            </a:pPr>
            <a:endParaRPr lang="de-DE" dirty="0"/>
          </a:p>
          <a:p>
            <a:pPr marL="285750" lvl="0" indent="-285750">
              <a:buFont typeface="Arial" panose="020B0604020202020204" pitchFamily="34" charset="0"/>
              <a:buChar char="•"/>
            </a:pPr>
            <a:r>
              <a:rPr lang="de-DE" dirty="0" err="1"/>
              <a:t>Proposal</a:t>
            </a:r>
            <a:r>
              <a:rPr lang="de-DE" dirty="0"/>
              <a:t> </a:t>
            </a:r>
            <a:r>
              <a:rPr lang="de-DE" dirty="0" err="1"/>
              <a:t>partner</a:t>
            </a:r>
            <a:r>
              <a:rPr lang="de-DE" dirty="0"/>
              <a:t> </a:t>
            </a:r>
            <a:r>
              <a:rPr lang="de-DE" dirty="0" err="1"/>
              <a:t>universities</a:t>
            </a:r>
            <a:r>
              <a:rPr lang="de-DE" dirty="0"/>
              <a:t> will </a:t>
            </a:r>
            <a:r>
              <a:rPr lang="de-DE" dirty="0" err="1"/>
              <a:t>be</a:t>
            </a:r>
            <a:r>
              <a:rPr lang="de-DE" dirty="0"/>
              <a:t> </a:t>
            </a:r>
            <a:r>
              <a:rPr lang="de-DE" dirty="0" err="1"/>
              <a:t>required</a:t>
            </a:r>
            <a:r>
              <a:rPr lang="de-DE" dirty="0"/>
              <a:t> </a:t>
            </a:r>
            <a:r>
              <a:rPr lang="de-DE" dirty="0" err="1"/>
              <a:t>to</a:t>
            </a:r>
            <a:r>
              <a:rPr lang="de-DE" dirty="0"/>
              <a:t> </a:t>
            </a:r>
            <a:r>
              <a:rPr lang="de-DE" dirty="0" err="1"/>
              <a:t>use</a:t>
            </a:r>
            <a:r>
              <a:rPr lang="de-DE" dirty="0"/>
              <a:t> </a:t>
            </a:r>
            <a:r>
              <a:rPr lang="de-DE" dirty="0" err="1"/>
              <a:t>facilitators</a:t>
            </a:r>
            <a:r>
              <a:rPr lang="de-DE" dirty="0"/>
              <a:t> </a:t>
            </a:r>
            <a:r>
              <a:rPr lang="de-DE" dirty="0" err="1"/>
              <a:t>trained</a:t>
            </a:r>
            <a:r>
              <a:rPr lang="de-DE" dirty="0"/>
              <a:t> </a:t>
            </a:r>
            <a:r>
              <a:rPr lang="de-DE" dirty="0" err="1"/>
              <a:t>by</a:t>
            </a:r>
            <a:r>
              <a:rPr lang="de-DE" dirty="0"/>
              <a:t> </a:t>
            </a:r>
            <a:r>
              <a:rPr lang="de-DE" dirty="0" err="1"/>
              <a:t>the</a:t>
            </a:r>
            <a:r>
              <a:rPr lang="de-DE" dirty="0"/>
              <a:t> </a:t>
            </a:r>
            <a:r>
              <a:rPr lang="de-DE" dirty="0" err="1"/>
              <a:t>project</a:t>
            </a:r>
            <a:r>
              <a:rPr lang="de-DE" dirty="0"/>
              <a:t> </a:t>
            </a:r>
            <a:r>
              <a:rPr lang="de-DE" dirty="0" err="1"/>
              <a:t>for</a:t>
            </a:r>
            <a:r>
              <a:rPr lang="de-DE" dirty="0"/>
              <a:t> </a:t>
            </a:r>
            <a:r>
              <a:rPr lang="de-DE" dirty="0" err="1"/>
              <a:t>course</a:t>
            </a:r>
            <a:r>
              <a:rPr lang="de-DE" dirty="0"/>
              <a:t> </a:t>
            </a:r>
            <a:r>
              <a:rPr lang="de-DE" dirty="0" err="1"/>
              <a:t>delivery</a:t>
            </a:r>
            <a:r>
              <a:rPr lang="de-DE" dirty="0"/>
              <a:t>. </a:t>
            </a:r>
            <a:r>
              <a:rPr lang="de-DE" dirty="0" err="1"/>
              <a:t>Facilitators</a:t>
            </a:r>
            <a:r>
              <a:rPr lang="de-DE" dirty="0"/>
              <a:t> will </a:t>
            </a:r>
            <a:r>
              <a:rPr lang="de-DE" dirty="0" err="1"/>
              <a:t>be</a:t>
            </a:r>
            <a:r>
              <a:rPr lang="de-DE" dirty="0"/>
              <a:t> </a:t>
            </a:r>
            <a:r>
              <a:rPr lang="de-DE" dirty="0" err="1"/>
              <a:t>paid</a:t>
            </a:r>
            <a:r>
              <a:rPr lang="de-DE" dirty="0"/>
              <a:t> a flat </a:t>
            </a:r>
            <a:r>
              <a:rPr lang="de-DE" dirty="0" err="1"/>
              <a:t>fee</a:t>
            </a:r>
            <a:r>
              <a:rPr lang="de-DE" dirty="0"/>
              <a:t> </a:t>
            </a:r>
            <a:r>
              <a:rPr lang="de-DE" dirty="0" err="1"/>
              <a:t>based</a:t>
            </a:r>
            <a:r>
              <a:rPr lang="de-DE" dirty="0"/>
              <a:t> on </a:t>
            </a:r>
            <a:r>
              <a:rPr lang="de-DE" dirty="0" err="1"/>
              <a:t>the</a:t>
            </a:r>
            <a:r>
              <a:rPr lang="de-DE" dirty="0"/>
              <a:t> </a:t>
            </a:r>
            <a:r>
              <a:rPr lang="de-DE" dirty="0" err="1"/>
              <a:t>number</a:t>
            </a:r>
            <a:r>
              <a:rPr lang="de-DE" dirty="0"/>
              <a:t> </a:t>
            </a:r>
            <a:r>
              <a:rPr lang="de-DE" dirty="0" err="1"/>
              <a:t>of</a:t>
            </a:r>
            <a:r>
              <a:rPr lang="de-DE" dirty="0"/>
              <a:t> </a:t>
            </a:r>
            <a:r>
              <a:rPr lang="de-DE" dirty="0" err="1"/>
              <a:t>participants</a:t>
            </a:r>
            <a:r>
              <a:rPr lang="de-DE" dirty="0"/>
              <a:t> </a:t>
            </a:r>
            <a:r>
              <a:rPr lang="de-DE" dirty="0" err="1"/>
              <a:t>for</a:t>
            </a:r>
            <a:r>
              <a:rPr lang="de-DE" dirty="0"/>
              <a:t> </a:t>
            </a:r>
            <a:r>
              <a:rPr lang="de-DE" dirty="0" err="1"/>
              <a:t>each</a:t>
            </a:r>
            <a:r>
              <a:rPr lang="de-DE" dirty="0"/>
              <a:t> </a:t>
            </a:r>
            <a:r>
              <a:rPr lang="de-DE" dirty="0" err="1"/>
              <a:t>course</a:t>
            </a:r>
            <a:r>
              <a:rPr lang="de-DE" dirty="0"/>
              <a:t> </a:t>
            </a:r>
            <a:r>
              <a:rPr lang="de-DE" dirty="0" err="1"/>
              <a:t>delivered</a:t>
            </a:r>
            <a:r>
              <a:rPr lang="de-DE" dirty="0"/>
              <a:t>. After </a:t>
            </a:r>
            <a:r>
              <a:rPr lang="de-DE" dirty="0" err="1"/>
              <a:t>project</a:t>
            </a:r>
            <a:r>
              <a:rPr lang="de-DE" dirty="0"/>
              <a:t> end </a:t>
            </a:r>
            <a:r>
              <a:rPr lang="de-DE" dirty="0" err="1"/>
              <a:t>facilitator</a:t>
            </a:r>
            <a:r>
              <a:rPr lang="de-DE" dirty="0"/>
              <a:t> </a:t>
            </a:r>
            <a:r>
              <a:rPr lang="de-DE" dirty="0" err="1"/>
              <a:t>training</a:t>
            </a:r>
            <a:r>
              <a:rPr lang="de-DE" dirty="0"/>
              <a:t> will </a:t>
            </a:r>
            <a:r>
              <a:rPr lang="de-DE" dirty="0" err="1"/>
              <a:t>be</a:t>
            </a:r>
            <a:r>
              <a:rPr lang="de-DE" dirty="0"/>
              <a:t> </a:t>
            </a:r>
            <a:r>
              <a:rPr lang="de-DE" dirty="0" err="1"/>
              <a:t>provided</a:t>
            </a:r>
            <a:r>
              <a:rPr lang="de-DE" dirty="0"/>
              <a:t> </a:t>
            </a:r>
            <a:r>
              <a:rPr lang="de-DE" dirty="0" err="1"/>
              <a:t>by</a:t>
            </a:r>
            <a:r>
              <a:rPr lang="de-DE" dirty="0"/>
              <a:t> </a:t>
            </a:r>
            <a:r>
              <a:rPr lang="de-DE" dirty="0">
                <a:solidFill>
                  <a:schemeClr val="accent1"/>
                </a:solidFill>
              </a:rPr>
              <a:t>xxx</a:t>
            </a:r>
            <a:r>
              <a:rPr lang="de-DE" dirty="0"/>
              <a:t> at a </a:t>
            </a:r>
            <a:r>
              <a:rPr lang="de-DE" dirty="0" err="1"/>
              <a:t>fee</a:t>
            </a:r>
            <a:r>
              <a:rPr lang="de-DE" dirty="0"/>
              <a:t> </a:t>
            </a:r>
            <a:r>
              <a:rPr lang="de-DE" dirty="0" err="1"/>
              <a:t>of</a:t>
            </a:r>
            <a:r>
              <a:rPr lang="de-DE" dirty="0"/>
              <a:t> </a:t>
            </a:r>
            <a:r>
              <a:rPr lang="de-DE" dirty="0">
                <a:solidFill>
                  <a:schemeClr val="accent1"/>
                </a:solidFill>
              </a:rPr>
              <a:t>xxx</a:t>
            </a:r>
            <a:r>
              <a:rPr lang="de-DE" dirty="0"/>
              <a:t>.</a:t>
            </a:r>
          </a:p>
          <a:p>
            <a:pPr marL="285750" lvl="0" indent="-285750">
              <a:buFont typeface="Arial" panose="020B0604020202020204" pitchFamily="34" charset="0"/>
              <a:buChar char="•"/>
            </a:pPr>
            <a:endParaRPr lang="de-DE" dirty="0"/>
          </a:p>
          <a:p>
            <a:pPr marL="285750" lvl="0" indent="-285750">
              <a:buFont typeface="Arial" panose="020B0604020202020204" pitchFamily="34" charset="0"/>
              <a:buChar char="•"/>
            </a:pPr>
            <a:r>
              <a:rPr lang="de-DE" dirty="0"/>
              <a:t>All </a:t>
            </a:r>
            <a:r>
              <a:rPr lang="de-DE" dirty="0" err="1"/>
              <a:t>proposal</a:t>
            </a:r>
            <a:r>
              <a:rPr lang="de-DE" dirty="0"/>
              <a:t> </a:t>
            </a:r>
            <a:r>
              <a:rPr lang="de-DE" dirty="0" err="1"/>
              <a:t>partners</a:t>
            </a:r>
            <a:r>
              <a:rPr lang="de-DE" dirty="0"/>
              <a:t> </a:t>
            </a:r>
            <a:r>
              <a:rPr lang="de-DE" dirty="0" err="1"/>
              <a:t>are</a:t>
            </a:r>
            <a:r>
              <a:rPr lang="de-DE" dirty="0"/>
              <a:t> </a:t>
            </a:r>
            <a:r>
              <a:rPr lang="de-DE" dirty="0" err="1"/>
              <a:t>permitted</a:t>
            </a:r>
            <a:r>
              <a:rPr lang="de-DE" dirty="0"/>
              <a:t> </a:t>
            </a:r>
            <a:r>
              <a:rPr lang="de-DE" dirty="0" err="1"/>
              <a:t>to</a:t>
            </a:r>
            <a:r>
              <a:rPr lang="de-DE" dirty="0"/>
              <a:t> </a:t>
            </a:r>
            <a:r>
              <a:rPr lang="de-DE" dirty="0" err="1"/>
              <a:t>market</a:t>
            </a:r>
            <a:r>
              <a:rPr lang="de-DE" dirty="0"/>
              <a:t> and </a:t>
            </a:r>
            <a:r>
              <a:rPr lang="de-DE" dirty="0" err="1"/>
              <a:t>deliver</a:t>
            </a:r>
            <a:r>
              <a:rPr lang="de-DE" dirty="0"/>
              <a:t> </a:t>
            </a:r>
            <a:r>
              <a:rPr lang="de-DE" dirty="0" err="1"/>
              <a:t>courses</a:t>
            </a:r>
            <a:r>
              <a:rPr lang="de-DE" dirty="0"/>
              <a:t> </a:t>
            </a:r>
            <a:r>
              <a:rPr lang="de-DE" dirty="0" err="1"/>
              <a:t>without</a:t>
            </a:r>
            <a:r>
              <a:rPr lang="de-DE" dirty="0"/>
              <a:t> </a:t>
            </a:r>
            <a:r>
              <a:rPr lang="de-DE" dirty="0" err="1"/>
              <a:t>accreditation</a:t>
            </a:r>
            <a:r>
              <a:rPr lang="de-DE" dirty="0"/>
              <a:t> in </a:t>
            </a:r>
            <a:r>
              <a:rPr lang="de-DE" dirty="0" err="1"/>
              <a:t>return</a:t>
            </a:r>
            <a:r>
              <a:rPr lang="de-DE" dirty="0"/>
              <a:t> </a:t>
            </a:r>
            <a:r>
              <a:rPr lang="de-DE" dirty="0" err="1"/>
              <a:t>for</a:t>
            </a:r>
            <a:r>
              <a:rPr lang="de-DE" dirty="0"/>
              <a:t> a </a:t>
            </a:r>
            <a:r>
              <a:rPr lang="de-DE" dirty="0" err="1"/>
              <a:t>fixed</a:t>
            </a:r>
            <a:r>
              <a:rPr lang="de-DE" dirty="0"/>
              <a:t> </a:t>
            </a:r>
            <a:r>
              <a:rPr lang="de-DE" dirty="0" err="1"/>
              <a:t>percentage</a:t>
            </a:r>
            <a:r>
              <a:rPr lang="de-DE" dirty="0"/>
              <a:t> </a:t>
            </a:r>
            <a:r>
              <a:rPr lang="de-DE" dirty="0" err="1"/>
              <a:t>of</a:t>
            </a:r>
            <a:r>
              <a:rPr lang="de-DE" dirty="0"/>
              <a:t> </a:t>
            </a:r>
            <a:r>
              <a:rPr lang="de-DE" dirty="0" err="1"/>
              <a:t>revenue</a:t>
            </a:r>
            <a:r>
              <a:rPr lang="de-DE" dirty="0"/>
              <a:t> </a:t>
            </a:r>
            <a:r>
              <a:rPr lang="de-DE" dirty="0" err="1"/>
              <a:t>gained</a:t>
            </a:r>
            <a:r>
              <a:rPr lang="de-DE" dirty="0"/>
              <a:t>.</a:t>
            </a:r>
          </a:p>
        </p:txBody>
      </p:sp>
    </p:spTree>
    <p:extLst>
      <p:ext uri="{BB962C8B-B14F-4D97-AF65-F5344CB8AC3E}">
        <p14:creationId xmlns:p14="http://schemas.microsoft.com/office/powerpoint/2010/main" val="7718142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1038" y="399964"/>
            <a:ext cx="8543925" cy="488314"/>
          </a:xfrm>
        </p:spPr>
        <p:txBody>
          <a:bodyPr>
            <a:normAutofit/>
          </a:bodyPr>
          <a:lstStyle/>
          <a:p>
            <a:pPr algn="ctr"/>
            <a:r>
              <a:rPr lang="en-GB" sz="2300" b="1" dirty="0">
                <a:latin typeface="+mn-lt"/>
              </a:rPr>
              <a:t>Work Packages</a:t>
            </a:r>
          </a:p>
        </p:txBody>
      </p:sp>
      <p:sp>
        <p:nvSpPr>
          <p:cNvPr id="10" name="Date Placeholder 5"/>
          <p:cNvSpPr>
            <a:spLocks noGrp="1"/>
          </p:cNvSpPr>
          <p:nvPr>
            <p:ph type="dt" sz="half" idx="10"/>
          </p:nvPr>
        </p:nvSpPr>
        <p:spPr>
          <a:xfrm>
            <a:off x="3865837" y="6486981"/>
            <a:ext cx="2228850" cy="365125"/>
          </a:xfrm>
        </p:spPr>
        <p:txBody>
          <a:bodyPr/>
          <a:lstStyle/>
          <a:p>
            <a:pPr algn="ctr"/>
            <a:fld id="{9500D164-3CF8-4B8F-B723-95A9C90D2292}" type="datetime1">
              <a:rPr lang="en-GB" smtClean="0"/>
              <a:pPr algn="ctr"/>
              <a:t>16/03/2020</a:t>
            </a:fld>
            <a:endParaRPr lang="de-DE" dirty="0"/>
          </a:p>
        </p:txBody>
      </p:sp>
      <p:sp>
        <p:nvSpPr>
          <p:cNvPr id="11" name="Slide Number Placeholder 7"/>
          <p:cNvSpPr>
            <a:spLocks noGrp="1"/>
          </p:cNvSpPr>
          <p:nvPr>
            <p:ph type="sldNum" sz="quarter" idx="12"/>
          </p:nvPr>
        </p:nvSpPr>
        <p:spPr>
          <a:xfrm>
            <a:off x="3865837" y="6473918"/>
            <a:ext cx="2228850" cy="365125"/>
          </a:xfrm>
        </p:spPr>
        <p:txBody>
          <a:bodyPr/>
          <a:lstStyle/>
          <a:p>
            <a:fld id="{818AAF6D-C965-4C03-8606-F3BFB416FAE4}" type="slidenum">
              <a:rPr lang="de-DE" smtClean="0"/>
              <a:t>8</a:t>
            </a:fld>
            <a:endParaRPr lang="de-DE" dirty="0"/>
          </a:p>
        </p:txBody>
      </p:sp>
      <p:graphicFrame>
        <p:nvGraphicFramePr>
          <p:cNvPr id="3" name="Table 2"/>
          <p:cNvGraphicFramePr>
            <a:graphicFrameLocks noGrp="1"/>
          </p:cNvGraphicFramePr>
          <p:nvPr>
            <p:extLst>
              <p:ext uri="{D42A27DB-BD31-4B8C-83A1-F6EECF244321}">
                <p14:modId xmlns:p14="http://schemas.microsoft.com/office/powerpoint/2010/main" val="909182785"/>
              </p:ext>
            </p:extLst>
          </p:nvPr>
        </p:nvGraphicFramePr>
        <p:xfrm>
          <a:off x="450575" y="1120948"/>
          <a:ext cx="8931966" cy="5437300"/>
        </p:xfrm>
        <a:graphic>
          <a:graphicData uri="http://schemas.openxmlformats.org/drawingml/2006/table">
            <a:tbl>
              <a:tblPr firstRow="1" firstCol="1" bandRow="1">
                <a:tableStyleId>{5C22544A-7EE6-4342-B048-85BDC9FD1C3A}</a:tableStyleId>
              </a:tblPr>
              <a:tblGrid>
                <a:gridCol w="823880">
                  <a:extLst>
                    <a:ext uri="{9D8B030D-6E8A-4147-A177-3AD203B41FA5}">
                      <a16:colId xmlns:a16="http://schemas.microsoft.com/office/drawing/2014/main" val="20000"/>
                    </a:ext>
                  </a:extLst>
                </a:gridCol>
                <a:gridCol w="1461594">
                  <a:extLst>
                    <a:ext uri="{9D8B030D-6E8A-4147-A177-3AD203B41FA5}">
                      <a16:colId xmlns:a16="http://schemas.microsoft.com/office/drawing/2014/main" val="20001"/>
                    </a:ext>
                  </a:extLst>
                </a:gridCol>
                <a:gridCol w="886264">
                  <a:extLst>
                    <a:ext uri="{9D8B030D-6E8A-4147-A177-3AD203B41FA5}">
                      <a16:colId xmlns:a16="http://schemas.microsoft.com/office/drawing/2014/main" val="20002"/>
                    </a:ext>
                  </a:extLst>
                </a:gridCol>
                <a:gridCol w="457491">
                  <a:extLst>
                    <a:ext uri="{9D8B030D-6E8A-4147-A177-3AD203B41FA5}">
                      <a16:colId xmlns:a16="http://schemas.microsoft.com/office/drawing/2014/main" val="20003"/>
                    </a:ext>
                  </a:extLst>
                </a:gridCol>
                <a:gridCol w="457491">
                  <a:extLst>
                    <a:ext uri="{9D8B030D-6E8A-4147-A177-3AD203B41FA5}">
                      <a16:colId xmlns:a16="http://schemas.microsoft.com/office/drawing/2014/main" val="20004"/>
                    </a:ext>
                  </a:extLst>
                </a:gridCol>
                <a:gridCol w="457491">
                  <a:extLst>
                    <a:ext uri="{9D8B030D-6E8A-4147-A177-3AD203B41FA5}">
                      <a16:colId xmlns:a16="http://schemas.microsoft.com/office/drawing/2014/main" val="20005"/>
                    </a:ext>
                  </a:extLst>
                </a:gridCol>
                <a:gridCol w="457491">
                  <a:extLst>
                    <a:ext uri="{9D8B030D-6E8A-4147-A177-3AD203B41FA5}">
                      <a16:colId xmlns:a16="http://schemas.microsoft.com/office/drawing/2014/main" val="20006"/>
                    </a:ext>
                  </a:extLst>
                </a:gridCol>
                <a:gridCol w="457491">
                  <a:extLst>
                    <a:ext uri="{9D8B030D-6E8A-4147-A177-3AD203B41FA5}">
                      <a16:colId xmlns:a16="http://schemas.microsoft.com/office/drawing/2014/main" val="20007"/>
                    </a:ext>
                  </a:extLst>
                </a:gridCol>
                <a:gridCol w="457491">
                  <a:extLst>
                    <a:ext uri="{9D8B030D-6E8A-4147-A177-3AD203B41FA5}">
                      <a16:colId xmlns:a16="http://schemas.microsoft.com/office/drawing/2014/main" val="20008"/>
                    </a:ext>
                  </a:extLst>
                </a:gridCol>
                <a:gridCol w="457491">
                  <a:extLst>
                    <a:ext uri="{9D8B030D-6E8A-4147-A177-3AD203B41FA5}">
                      <a16:colId xmlns:a16="http://schemas.microsoft.com/office/drawing/2014/main" val="20009"/>
                    </a:ext>
                  </a:extLst>
                </a:gridCol>
                <a:gridCol w="457491">
                  <a:extLst>
                    <a:ext uri="{9D8B030D-6E8A-4147-A177-3AD203B41FA5}">
                      <a16:colId xmlns:a16="http://schemas.microsoft.com/office/drawing/2014/main" val="20010"/>
                    </a:ext>
                  </a:extLst>
                </a:gridCol>
                <a:gridCol w="457491">
                  <a:extLst>
                    <a:ext uri="{9D8B030D-6E8A-4147-A177-3AD203B41FA5}">
                      <a16:colId xmlns:a16="http://schemas.microsoft.com/office/drawing/2014/main" val="20011"/>
                    </a:ext>
                  </a:extLst>
                </a:gridCol>
                <a:gridCol w="547603">
                  <a:extLst>
                    <a:ext uri="{9D8B030D-6E8A-4147-A177-3AD203B41FA5}">
                      <a16:colId xmlns:a16="http://schemas.microsoft.com/office/drawing/2014/main" val="20012"/>
                    </a:ext>
                  </a:extLst>
                </a:gridCol>
                <a:gridCol w="547603">
                  <a:extLst>
                    <a:ext uri="{9D8B030D-6E8A-4147-A177-3AD203B41FA5}">
                      <a16:colId xmlns:a16="http://schemas.microsoft.com/office/drawing/2014/main" val="20013"/>
                    </a:ext>
                  </a:extLst>
                </a:gridCol>
                <a:gridCol w="547603">
                  <a:extLst>
                    <a:ext uri="{9D8B030D-6E8A-4147-A177-3AD203B41FA5}">
                      <a16:colId xmlns:a16="http://schemas.microsoft.com/office/drawing/2014/main" val="20014"/>
                    </a:ext>
                  </a:extLst>
                </a:gridCol>
              </a:tblGrid>
              <a:tr h="578488">
                <a:tc>
                  <a:txBody>
                    <a:bodyPr/>
                    <a:lstStyle/>
                    <a:p>
                      <a:pPr algn="ctr">
                        <a:lnSpc>
                          <a:spcPct val="107000"/>
                        </a:lnSpc>
                        <a:spcAft>
                          <a:spcPts val="0"/>
                        </a:spcAft>
                      </a:pPr>
                      <a:r>
                        <a:rPr lang="en-US" sz="1400">
                          <a:effectLst/>
                        </a:rPr>
                        <a:t>WP Number</a:t>
                      </a:r>
                      <a:endParaRPr lang="en-GB" sz="2000">
                        <a:effectLst/>
                        <a:latin typeface="Calibri"/>
                        <a:ea typeface="Calibri"/>
                        <a:cs typeface="Arial"/>
                      </a:endParaRPr>
                    </a:p>
                  </a:txBody>
                  <a:tcPr marL="68580" marR="68580" marT="0" marB="0" anchor="ctr"/>
                </a:tc>
                <a:tc>
                  <a:txBody>
                    <a:bodyPr/>
                    <a:lstStyle/>
                    <a:p>
                      <a:pPr algn="ctr">
                        <a:lnSpc>
                          <a:spcPct val="107000"/>
                        </a:lnSpc>
                        <a:spcAft>
                          <a:spcPts val="0"/>
                        </a:spcAft>
                      </a:pPr>
                      <a:r>
                        <a:rPr lang="en-US" sz="1400">
                          <a:effectLst/>
                        </a:rPr>
                        <a:t>WP title</a:t>
                      </a:r>
                      <a:endParaRPr lang="en-GB" sz="2000">
                        <a:effectLst/>
                        <a:latin typeface="Calibri"/>
                        <a:ea typeface="Calibri"/>
                        <a:cs typeface="Arial"/>
                      </a:endParaRPr>
                    </a:p>
                  </a:txBody>
                  <a:tcPr marL="68580" marR="68580" marT="0" marB="0" anchor="ctr"/>
                </a:tc>
                <a:tc>
                  <a:txBody>
                    <a:bodyPr/>
                    <a:lstStyle/>
                    <a:p>
                      <a:pPr algn="ctr">
                        <a:lnSpc>
                          <a:spcPct val="107000"/>
                        </a:lnSpc>
                        <a:spcAft>
                          <a:spcPts val="0"/>
                        </a:spcAft>
                      </a:pPr>
                      <a:r>
                        <a:rPr lang="en-US" sz="1400">
                          <a:effectLst/>
                        </a:rPr>
                        <a:t>Project Month(s)</a:t>
                      </a:r>
                      <a:endParaRPr lang="en-GB" sz="2000">
                        <a:effectLst/>
                        <a:latin typeface="Calibri"/>
                        <a:ea typeface="Calibri"/>
                        <a:cs typeface="Arial"/>
                      </a:endParaRPr>
                    </a:p>
                  </a:txBody>
                  <a:tcPr marL="68580" marR="68580" marT="0" marB="0" anchor="ctr"/>
                </a:tc>
                <a:tc>
                  <a:txBody>
                    <a:bodyPr/>
                    <a:lstStyle/>
                    <a:p>
                      <a:pPr algn="ctr">
                        <a:lnSpc>
                          <a:spcPct val="107000"/>
                        </a:lnSpc>
                        <a:spcAft>
                          <a:spcPts val="0"/>
                        </a:spcAft>
                      </a:pPr>
                      <a:r>
                        <a:rPr lang="en-US" sz="1400">
                          <a:effectLst/>
                        </a:rPr>
                        <a:t>M1</a:t>
                      </a:r>
                      <a:endParaRPr lang="en-GB" sz="2000">
                        <a:effectLst/>
                        <a:latin typeface="Calibri"/>
                        <a:ea typeface="Calibri"/>
                        <a:cs typeface="Arial"/>
                      </a:endParaRPr>
                    </a:p>
                  </a:txBody>
                  <a:tcPr marL="68580" marR="68580" marT="0" marB="0" anchor="ctr"/>
                </a:tc>
                <a:tc>
                  <a:txBody>
                    <a:bodyPr/>
                    <a:lstStyle/>
                    <a:p>
                      <a:pPr algn="ctr">
                        <a:lnSpc>
                          <a:spcPct val="107000"/>
                        </a:lnSpc>
                        <a:spcAft>
                          <a:spcPts val="0"/>
                        </a:spcAft>
                      </a:pPr>
                      <a:r>
                        <a:rPr lang="en-US" sz="1400">
                          <a:effectLst/>
                        </a:rPr>
                        <a:t>M2</a:t>
                      </a:r>
                      <a:endParaRPr lang="en-GB" sz="2000">
                        <a:effectLst/>
                        <a:latin typeface="Calibri"/>
                        <a:ea typeface="Calibri"/>
                        <a:cs typeface="Arial"/>
                      </a:endParaRPr>
                    </a:p>
                  </a:txBody>
                  <a:tcPr marL="68580" marR="68580" marT="0" marB="0" anchor="ctr"/>
                </a:tc>
                <a:tc>
                  <a:txBody>
                    <a:bodyPr/>
                    <a:lstStyle/>
                    <a:p>
                      <a:pPr algn="ctr">
                        <a:lnSpc>
                          <a:spcPct val="107000"/>
                        </a:lnSpc>
                        <a:spcAft>
                          <a:spcPts val="0"/>
                        </a:spcAft>
                      </a:pPr>
                      <a:r>
                        <a:rPr lang="en-US" sz="1400">
                          <a:effectLst/>
                        </a:rPr>
                        <a:t>M3</a:t>
                      </a:r>
                      <a:endParaRPr lang="en-GB" sz="2000">
                        <a:effectLst/>
                        <a:latin typeface="Calibri"/>
                        <a:ea typeface="Calibri"/>
                        <a:cs typeface="Arial"/>
                      </a:endParaRPr>
                    </a:p>
                  </a:txBody>
                  <a:tcPr marL="68580" marR="68580" marT="0" marB="0" anchor="ctr"/>
                </a:tc>
                <a:tc>
                  <a:txBody>
                    <a:bodyPr/>
                    <a:lstStyle/>
                    <a:p>
                      <a:pPr algn="ctr">
                        <a:lnSpc>
                          <a:spcPct val="107000"/>
                        </a:lnSpc>
                        <a:spcAft>
                          <a:spcPts val="0"/>
                        </a:spcAft>
                      </a:pPr>
                      <a:r>
                        <a:rPr lang="en-US" sz="1400">
                          <a:effectLst/>
                        </a:rPr>
                        <a:t>M4</a:t>
                      </a:r>
                      <a:endParaRPr lang="en-GB" sz="2000">
                        <a:effectLst/>
                        <a:latin typeface="Calibri"/>
                        <a:ea typeface="Calibri"/>
                        <a:cs typeface="Arial"/>
                      </a:endParaRPr>
                    </a:p>
                  </a:txBody>
                  <a:tcPr marL="68580" marR="68580" marT="0" marB="0" anchor="ctr"/>
                </a:tc>
                <a:tc>
                  <a:txBody>
                    <a:bodyPr/>
                    <a:lstStyle/>
                    <a:p>
                      <a:pPr algn="ctr">
                        <a:lnSpc>
                          <a:spcPct val="107000"/>
                        </a:lnSpc>
                        <a:spcAft>
                          <a:spcPts val="0"/>
                        </a:spcAft>
                      </a:pPr>
                      <a:r>
                        <a:rPr lang="en-US" sz="1400">
                          <a:effectLst/>
                        </a:rPr>
                        <a:t>M5</a:t>
                      </a:r>
                      <a:endParaRPr lang="en-GB" sz="2000">
                        <a:effectLst/>
                        <a:latin typeface="Calibri"/>
                        <a:ea typeface="Calibri"/>
                        <a:cs typeface="Arial"/>
                      </a:endParaRPr>
                    </a:p>
                  </a:txBody>
                  <a:tcPr marL="68580" marR="68580" marT="0" marB="0" anchor="ctr"/>
                </a:tc>
                <a:tc>
                  <a:txBody>
                    <a:bodyPr/>
                    <a:lstStyle/>
                    <a:p>
                      <a:pPr algn="ctr">
                        <a:lnSpc>
                          <a:spcPct val="107000"/>
                        </a:lnSpc>
                        <a:spcAft>
                          <a:spcPts val="0"/>
                        </a:spcAft>
                      </a:pPr>
                      <a:r>
                        <a:rPr lang="en-US" sz="1400">
                          <a:effectLst/>
                        </a:rPr>
                        <a:t>M6</a:t>
                      </a:r>
                      <a:endParaRPr lang="en-GB" sz="2000">
                        <a:effectLst/>
                        <a:latin typeface="Calibri"/>
                        <a:ea typeface="Calibri"/>
                        <a:cs typeface="Arial"/>
                      </a:endParaRPr>
                    </a:p>
                  </a:txBody>
                  <a:tcPr marL="68580" marR="68580" marT="0" marB="0" anchor="ctr"/>
                </a:tc>
                <a:tc>
                  <a:txBody>
                    <a:bodyPr/>
                    <a:lstStyle/>
                    <a:p>
                      <a:pPr algn="ctr">
                        <a:lnSpc>
                          <a:spcPct val="107000"/>
                        </a:lnSpc>
                        <a:spcAft>
                          <a:spcPts val="0"/>
                        </a:spcAft>
                      </a:pPr>
                      <a:r>
                        <a:rPr lang="en-US" sz="1400">
                          <a:effectLst/>
                        </a:rPr>
                        <a:t>M7</a:t>
                      </a:r>
                      <a:endParaRPr lang="en-GB" sz="2000">
                        <a:effectLst/>
                        <a:latin typeface="Calibri"/>
                        <a:ea typeface="Calibri"/>
                        <a:cs typeface="Arial"/>
                      </a:endParaRPr>
                    </a:p>
                  </a:txBody>
                  <a:tcPr marL="68580" marR="68580" marT="0" marB="0" anchor="ctr"/>
                </a:tc>
                <a:tc>
                  <a:txBody>
                    <a:bodyPr/>
                    <a:lstStyle/>
                    <a:p>
                      <a:pPr algn="ctr">
                        <a:lnSpc>
                          <a:spcPct val="107000"/>
                        </a:lnSpc>
                        <a:spcAft>
                          <a:spcPts val="0"/>
                        </a:spcAft>
                      </a:pPr>
                      <a:r>
                        <a:rPr lang="en-US" sz="1400">
                          <a:effectLst/>
                        </a:rPr>
                        <a:t>M8</a:t>
                      </a:r>
                      <a:endParaRPr lang="en-GB" sz="2000">
                        <a:effectLst/>
                        <a:latin typeface="Calibri"/>
                        <a:ea typeface="Calibri"/>
                        <a:cs typeface="Arial"/>
                      </a:endParaRPr>
                    </a:p>
                  </a:txBody>
                  <a:tcPr marL="68580" marR="68580" marT="0" marB="0" anchor="ctr"/>
                </a:tc>
                <a:tc>
                  <a:txBody>
                    <a:bodyPr/>
                    <a:lstStyle/>
                    <a:p>
                      <a:pPr algn="ctr">
                        <a:lnSpc>
                          <a:spcPct val="107000"/>
                        </a:lnSpc>
                        <a:spcAft>
                          <a:spcPts val="0"/>
                        </a:spcAft>
                      </a:pPr>
                      <a:r>
                        <a:rPr lang="en-US" sz="1400">
                          <a:effectLst/>
                        </a:rPr>
                        <a:t>M9</a:t>
                      </a:r>
                      <a:endParaRPr lang="en-GB" sz="2000">
                        <a:effectLst/>
                        <a:latin typeface="Calibri"/>
                        <a:ea typeface="Calibri"/>
                        <a:cs typeface="Arial"/>
                      </a:endParaRPr>
                    </a:p>
                  </a:txBody>
                  <a:tcPr marL="68580" marR="68580" marT="0" marB="0" anchor="ctr"/>
                </a:tc>
                <a:tc>
                  <a:txBody>
                    <a:bodyPr/>
                    <a:lstStyle/>
                    <a:p>
                      <a:pPr algn="ctr">
                        <a:lnSpc>
                          <a:spcPct val="107000"/>
                        </a:lnSpc>
                        <a:spcAft>
                          <a:spcPts val="0"/>
                        </a:spcAft>
                      </a:pPr>
                      <a:r>
                        <a:rPr lang="en-US" sz="1400">
                          <a:effectLst/>
                        </a:rPr>
                        <a:t>M10</a:t>
                      </a:r>
                      <a:endParaRPr lang="en-GB" sz="2000">
                        <a:effectLst/>
                        <a:latin typeface="Calibri"/>
                        <a:ea typeface="Calibri"/>
                        <a:cs typeface="Arial"/>
                      </a:endParaRPr>
                    </a:p>
                  </a:txBody>
                  <a:tcPr marL="68580" marR="68580" marT="0" marB="0" anchor="ctr"/>
                </a:tc>
                <a:tc>
                  <a:txBody>
                    <a:bodyPr/>
                    <a:lstStyle/>
                    <a:p>
                      <a:pPr algn="ctr">
                        <a:lnSpc>
                          <a:spcPct val="107000"/>
                        </a:lnSpc>
                        <a:spcAft>
                          <a:spcPts val="0"/>
                        </a:spcAft>
                      </a:pPr>
                      <a:r>
                        <a:rPr lang="en-US" sz="1400">
                          <a:effectLst/>
                        </a:rPr>
                        <a:t>M11</a:t>
                      </a:r>
                      <a:endParaRPr lang="en-GB" sz="2000">
                        <a:effectLst/>
                        <a:latin typeface="Calibri"/>
                        <a:ea typeface="Calibri"/>
                        <a:cs typeface="Arial"/>
                      </a:endParaRPr>
                    </a:p>
                  </a:txBody>
                  <a:tcPr marL="68580" marR="68580" marT="0" marB="0" anchor="ctr"/>
                </a:tc>
                <a:tc>
                  <a:txBody>
                    <a:bodyPr/>
                    <a:lstStyle/>
                    <a:p>
                      <a:pPr algn="ctr">
                        <a:lnSpc>
                          <a:spcPct val="107000"/>
                        </a:lnSpc>
                        <a:spcAft>
                          <a:spcPts val="0"/>
                        </a:spcAft>
                      </a:pPr>
                      <a:r>
                        <a:rPr lang="en-US" sz="1400">
                          <a:effectLst/>
                        </a:rPr>
                        <a:t>M12</a:t>
                      </a:r>
                      <a:endParaRPr lang="en-GB" sz="2000">
                        <a:effectLst/>
                        <a:latin typeface="Calibri"/>
                        <a:ea typeface="Calibri"/>
                        <a:cs typeface="Arial"/>
                      </a:endParaRPr>
                    </a:p>
                  </a:txBody>
                  <a:tcPr marL="68580" marR="68580" marT="0" marB="0" anchor="ctr"/>
                </a:tc>
                <a:extLst>
                  <a:ext uri="{0D108BD9-81ED-4DB2-BD59-A6C34878D82A}">
                    <a16:rowId xmlns:a16="http://schemas.microsoft.com/office/drawing/2014/main" val="10000"/>
                  </a:ext>
                </a:extLst>
              </a:tr>
              <a:tr h="254056">
                <a:tc>
                  <a:txBody>
                    <a:bodyPr/>
                    <a:lstStyle/>
                    <a:p>
                      <a:pPr algn="ctr">
                        <a:lnSpc>
                          <a:spcPct val="107000"/>
                        </a:lnSpc>
                        <a:spcAft>
                          <a:spcPts val="0"/>
                        </a:spcAft>
                      </a:pPr>
                      <a:r>
                        <a:rPr lang="en-US" sz="1400">
                          <a:effectLst/>
                        </a:rPr>
                        <a:t>WP1</a:t>
                      </a:r>
                      <a:endParaRPr lang="en-GB" sz="2000">
                        <a:effectLst/>
                        <a:latin typeface="Calibri"/>
                        <a:ea typeface="Calibri"/>
                        <a:cs typeface="Arial"/>
                      </a:endParaRPr>
                    </a:p>
                  </a:txBody>
                  <a:tcPr marL="68580" marR="68580" marT="0" marB="0" anchor="ctr"/>
                </a:tc>
                <a:tc>
                  <a:txBody>
                    <a:bodyPr/>
                    <a:lstStyle/>
                    <a:p>
                      <a:pPr>
                        <a:lnSpc>
                          <a:spcPct val="107000"/>
                        </a:lnSpc>
                        <a:spcAft>
                          <a:spcPts val="0"/>
                        </a:spcAft>
                      </a:pPr>
                      <a:r>
                        <a:rPr lang="en-US" sz="1400">
                          <a:effectLst/>
                        </a:rPr>
                        <a:t>Preparation</a:t>
                      </a:r>
                      <a:endParaRPr lang="en-GB" sz="2000">
                        <a:effectLst/>
                        <a:latin typeface="Calibri"/>
                        <a:ea typeface="Calibri"/>
                        <a:cs typeface="Arial"/>
                      </a:endParaRPr>
                    </a:p>
                  </a:txBody>
                  <a:tcPr marL="68580" marR="68580" marT="0" marB="0" anchor="ctr"/>
                </a:tc>
                <a:tc>
                  <a:txBody>
                    <a:bodyPr/>
                    <a:lstStyle/>
                    <a:p>
                      <a:pPr algn="ctr">
                        <a:lnSpc>
                          <a:spcPct val="107000"/>
                        </a:lnSpc>
                        <a:spcAft>
                          <a:spcPts val="0"/>
                        </a:spcAft>
                      </a:pPr>
                      <a:r>
                        <a:rPr lang="en-US" sz="1400">
                          <a:effectLst/>
                        </a:rPr>
                        <a:t>1</a:t>
                      </a:r>
                      <a:endParaRPr lang="en-GB" sz="2000">
                        <a:effectLst/>
                        <a:latin typeface="Calibri"/>
                        <a:ea typeface="Calibri"/>
                        <a:cs typeface="Arial"/>
                      </a:endParaRPr>
                    </a:p>
                  </a:txBody>
                  <a:tcPr marL="68580" marR="68580" marT="0" marB="0" anchor="ctr"/>
                </a:tc>
                <a:tc>
                  <a:txBody>
                    <a:bodyPr/>
                    <a:lstStyle/>
                    <a:p>
                      <a:pPr algn="ctr">
                        <a:lnSpc>
                          <a:spcPct val="107000"/>
                        </a:lnSpc>
                        <a:spcAft>
                          <a:spcPts val="0"/>
                        </a:spcAft>
                      </a:pPr>
                      <a:r>
                        <a:rPr lang="en-US" sz="1400">
                          <a:effectLst/>
                        </a:rPr>
                        <a:t>X</a:t>
                      </a:r>
                      <a:endParaRPr lang="en-GB" sz="2000">
                        <a:effectLst/>
                        <a:latin typeface="Calibri"/>
                        <a:ea typeface="Calibri"/>
                        <a:cs typeface="Arial"/>
                      </a:endParaRPr>
                    </a:p>
                  </a:txBody>
                  <a:tcPr marL="68580" marR="68580" marT="0" marB="0" anchor="ctr"/>
                </a:tc>
                <a:tc>
                  <a:txBody>
                    <a:bodyPr/>
                    <a:lstStyle/>
                    <a:p>
                      <a:pPr>
                        <a:lnSpc>
                          <a:spcPct val="107000"/>
                        </a:lnSpc>
                        <a:spcAft>
                          <a:spcPts val="0"/>
                        </a:spcAft>
                      </a:pPr>
                      <a:r>
                        <a:rPr lang="en-US" sz="1400">
                          <a:effectLst/>
                        </a:rPr>
                        <a:t> </a:t>
                      </a:r>
                      <a:endParaRPr lang="en-GB" sz="2000">
                        <a:effectLst/>
                        <a:latin typeface="Calibri"/>
                        <a:ea typeface="Calibri"/>
                        <a:cs typeface="Arial"/>
                      </a:endParaRPr>
                    </a:p>
                  </a:txBody>
                  <a:tcPr marL="68580" marR="68580" marT="0" marB="0" anchor="b"/>
                </a:tc>
                <a:tc>
                  <a:txBody>
                    <a:bodyPr/>
                    <a:lstStyle/>
                    <a:p>
                      <a:pPr>
                        <a:lnSpc>
                          <a:spcPct val="107000"/>
                        </a:lnSpc>
                        <a:spcAft>
                          <a:spcPts val="0"/>
                        </a:spcAft>
                      </a:pPr>
                      <a:r>
                        <a:rPr lang="en-US" sz="1400">
                          <a:effectLst/>
                        </a:rPr>
                        <a:t> </a:t>
                      </a:r>
                      <a:endParaRPr lang="en-GB" sz="2000">
                        <a:effectLst/>
                        <a:latin typeface="Calibri"/>
                        <a:ea typeface="Calibri"/>
                        <a:cs typeface="Arial"/>
                      </a:endParaRPr>
                    </a:p>
                  </a:txBody>
                  <a:tcPr marL="68580" marR="68580" marT="0" marB="0" anchor="b"/>
                </a:tc>
                <a:tc>
                  <a:txBody>
                    <a:bodyPr/>
                    <a:lstStyle/>
                    <a:p>
                      <a:pPr>
                        <a:lnSpc>
                          <a:spcPct val="107000"/>
                        </a:lnSpc>
                        <a:spcAft>
                          <a:spcPts val="0"/>
                        </a:spcAft>
                      </a:pPr>
                      <a:r>
                        <a:rPr lang="en-US" sz="1400">
                          <a:effectLst/>
                        </a:rPr>
                        <a:t> </a:t>
                      </a:r>
                      <a:endParaRPr lang="en-GB" sz="2000">
                        <a:effectLst/>
                        <a:latin typeface="Calibri"/>
                        <a:ea typeface="Calibri"/>
                        <a:cs typeface="Arial"/>
                      </a:endParaRPr>
                    </a:p>
                  </a:txBody>
                  <a:tcPr marL="68580" marR="68580" marT="0" marB="0" anchor="b"/>
                </a:tc>
                <a:tc>
                  <a:txBody>
                    <a:bodyPr/>
                    <a:lstStyle/>
                    <a:p>
                      <a:pPr>
                        <a:lnSpc>
                          <a:spcPct val="107000"/>
                        </a:lnSpc>
                        <a:spcAft>
                          <a:spcPts val="0"/>
                        </a:spcAft>
                      </a:pPr>
                      <a:r>
                        <a:rPr lang="en-US" sz="1400">
                          <a:effectLst/>
                        </a:rPr>
                        <a:t> </a:t>
                      </a:r>
                      <a:endParaRPr lang="en-GB" sz="2000">
                        <a:effectLst/>
                        <a:latin typeface="Calibri"/>
                        <a:ea typeface="Calibri"/>
                        <a:cs typeface="Arial"/>
                      </a:endParaRPr>
                    </a:p>
                  </a:txBody>
                  <a:tcPr marL="68580" marR="68580" marT="0" marB="0" anchor="b"/>
                </a:tc>
                <a:tc>
                  <a:txBody>
                    <a:bodyPr/>
                    <a:lstStyle/>
                    <a:p>
                      <a:pPr>
                        <a:lnSpc>
                          <a:spcPct val="107000"/>
                        </a:lnSpc>
                        <a:spcAft>
                          <a:spcPts val="0"/>
                        </a:spcAft>
                      </a:pPr>
                      <a:r>
                        <a:rPr lang="en-US" sz="1400">
                          <a:effectLst/>
                        </a:rPr>
                        <a:t> </a:t>
                      </a:r>
                      <a:endParaRPr lang="en-GB" sz="2000">
                        <a:effectLst/>
                        <a:latin typeface="Calibri"/>
                        <a:ea typeface="Calibri"/>
                        <a:cs typeface="Arial"/>
                      </a:endParaRPr>
                    </a:p>
                  </a:txBody>
                  <a:tcPr marL="68580" marR="68580" marT="0" marB="0" anchor="b"/>
                </a:tc>
                <a:tc>
                  <a:txBody>
                    <a:bodyPr/>
                    <a:lstStyle/>
                    <a:p>
                      <a:pPr>
                        <a:lnSpc>
                          <a:spcPct val="107000"/>
                        </a:lnSpc>
                        <a:spcAft>
                          <a:spcPts val="0"/>
                        </a:spcAft>
                      </a:pPr>
                      <a:r>
                        <a:rPr lang="en-US" sz="1400">
                          <a:effectLst/>
                        </a:rPr>
                        <a:t> </a:t>
                      </a:r>
                      <a:endParaRPr lang="en-GB" sz="2000">
                        <a:effectLst/>
                        <a:latin typeface="Calibri"/>
                        <a:ea typeface="Calibri"/>
                        <a:cs typeface="Arial"/>
                      </a:endParaRPr>
                    </a:p>
                  </a:txBody>
                  <a:tcPr marL="68580" marR="68580" marT="0" marB="0" anchor="b"/>
                </a:tc>
                <a:tc>
                  <a:txBody>
                    <a:bodyPr/>
                    <a:lstStyle/>
                    <a:p>
                      <a:pPr>
                        <a:lnSpc>
                          <a:spcPct val="107000"/>
                        </a:lnSpc>
                        <a:spcAft>
                          <a:spcPts val="0"/>
                        </a:spcAft>
                      </a:pPr>
                      <a:r>
                        <a:rPr lang="en-US" sz="1400">
                          <a:effectLst/>
                        </a:rPr>
                        <a:t> </a:t>
                      </a:r>
                      <a:endParaRPr lang="en-GB" sz="2000">
                        <a:effectLst/>
                        <a:latin typeface="Calibri"/>
                        <a:ea typeface="Calibri"/>
                        <a:cs typeface="Arial"/>
                      </a:endParaRPr>
                    </a:p>
                  </a:txBody>
                  <a:tcPr marL="68580" marR="68580" marT="0" marB="0" anchor="b"/>
                </a:tc>
                <a:tc>
                  <a:txBody>
                    <a:bodyPr/>
                    <a:lstStyle/>
                    <a:p>
                      <a:pPr>
                        <a:lnSpc>
                          <a:spcPct val="107000"/>
                        </a:lnSpc>
                        <a:spcAft>
                          <a:spcPts val="0"/>
                        </a:spcAft>
                      </a:pPr>
                      <a:r>
                        <a:rPr lang="en-US" sz="1400">
                          <a:effectLst/>
                        </a:rPr>
                        <a:t> </a:t>
                      </a:r>
                      <a:endParaRPr lang="en-GB" sz="2000">
                        <a:effectLst/>
                        <a:latin typeface="Calibri"/>
                        <a:ea typeface="Calibri"/>
                        <a:cs typeface="Arial"/>
                      </a:endParaRPr>
                    </a:p>
                  </a:txBody>
                  <a:tcPr marL="68580" marR="68580" marT="0" marB="0" anchor="b"/>
                </a:tc>
                <a:tc>
                  <a:txBody>
                    <a:bodyPr/>
                    <a:lstStyle/>
                    <a:p>
                      <a:pPr>
                        <a:lnSpc>
                          <a:spcPct val="107000"/>
                        </a:lnSpc>
                        <a:spcAft>
                          <a:spcPts val="0"/>
                        </a:spcAft>
                      </a:pPr>
                      <a:r>
                        <a:rPr lang="en-US" sz="1400">
                          <a:effectLst/>
                        </a:rPr>
                        <a:t> </a:t>
                      </a:r>
                      <a:endParaRPr lang="en-GB" sz="2000">
                        <a:effectLst/>
                        <a:latin typeface="Calibri"/>
                        <a:ea typeface="Calibri"/>
                        <a:cs typeface="Arial"/>
                      </a:endParaRPr>
                    </a:p>
                  </a:txBody>
                  <a:tcPr marL="68580" marR="68580" marT="0" marB="0" anchor="b"/>
                </a:tc>
                <a:tc>
                  <a:txBody>
                    <a:bodyPr/>
                    <a:lstStyle/>
                    <a:p>
                      <a:pPr>
                        <a:lnSpc>
                          <a:spcPct val="107000"/>
                        </a:lnSpc>
                        <a:spcAft>
                          <a:spcPts val="0"/>
                        </a:spcAft>
                      </a:pPr>
                      <a:r>
                        <a:rPr lang="en-US" sz="1400">
                          <a:effectLst/>
                        </a:rPr>
                        <a:t> </a:t>
                      </a:r>
                      <a:endParaRPr lang="en-GB" sz="2000">
                        <a:effectLst/>
                        <a:latin typeface="Calibri"/>
                        <a:ea typeface="Calibri"/>
                        <a:cs typeface="Arial"/>
                      </a:endParaRPr>
                    </a:p>
                  </a:txBody>
                  <a:tcPr marL="68580" marR="68580" marT="0" marB="0" anchor="b"/>
                </a:tc>
                <a:tc>
                  <a:txBody>
                    <a:bodyPr/>
                    <a:lstStyle/>
                    <a:p>
                      <a:pPr>
                        <a:lnSpc>
                          <a:spcPct val="107000"/>
                        </a:lnSpc>
                        <a:spcAft>
                          <a:spcPts val="0"/>
                        </a:spcAft>
                      </a:pPr>
                      <a:r>
                        <a:rPr lang="en-US" sz="1400">
                          <a:effectLst/>
                        </a:rPr>
                        <a:t> </a:t>
                      </a:r>
                      <a:endParaRPr lang="en-GB" sz="2000">
                        <a:effectLst/>
                        <a:latin typeface="Calibri"/>
                        <a:ea typeface="Calibri"/>
                        <a:cs typeface="Arial"/>
                      </a:endParaRPr>
                    </a:p>
                  </a:txBody>
                  <a:tcPr marL="68580" marR="68580" marT="0" marB="0" anchor="b"/>
                </a:tc>
                <a:extLst>
                  <a:ext uri="{0D108BD9-81ED-4DB2-BD59-A6C34878D82A}">
                    <a16:rowId xmlns:a16="http://schemas.microsoft.com/office/drawing/2014/main" val="10001"/>
                  </a:ext>
                </a:extLst>
              </a:tr>
              <a:tr h="382778">
                <a:tc>
                  <a:txBody>
                    <a:bodyPr/>
                    <a:lstStyle/>
                    <a:p>
                      <a:pPr algn="ctr">
                        <a:lnSpc>
                          <a:spcPct val="107000"/>
                        </a:lnSpc>
                        <a:spcAft>
                          <a:spcPts val="0"/>
                        </a:spcAft>
                      </a:pPr>
                      <a:r>
                        <a:rPr lang="en-US" sz="1400">
                          <a:effectLst/>
                        </a:rPr>
                        <a:t>WP2</a:t>
                      </a:r>
                      <a:endParaRPr lang="en-GB" sz="2000">
                        <a:effectLst/>
                        <a:latin typeface="Calibri"/>
                        <a:ea typeface="Calibri"/>
                        <a:cs typeface="Arial"/>
                      </a:endParaRPr>
                    </a:p>
                  </a:txBody>
                  <a:tcPr marL="68580" marR="68580" marT="0" marB="0" anchor="ctr"/>
                </a:tc>
                <a:tc>
                  <a:txBody>
                    <a:bodyPr/>
                    <a:lstStyle/>
                    <a:p>
                      <a:pPr>
                        <a:lnSpc>
                          <a:spcPct val="107000"/>
                        </a:lnSpc>
                        <a:spcAft>
                          <a:spcPts val="0"/>
                        </a:spcAft>
                      </a:pPr>
                      <a:r>
                        <a:rPr lang="en-US" sz="1400">
                          <a:effectLst/>
                        </a:rPr>
                        <a:t>Management &amp; Administration</a:t>
                      </a:r>
                      <a:endParaRPr lang="en-GB" sz="2000">
                        <a:effectLst/>
                        <a:latin typeface="Calibri"/>
                        <a:ea typeface="Calibri"/>
                        <a:cs typeface="Arial"/>
                      </a:endParaRPr>
                    </a:p>
                  </a:txBody>
                  <a:tcPr marL="68580" marR="68580" marT="0" marB="0" anchor="ctr"/>
                </a:tc>
                <a:tc>
                  <a:txBody>
                    <a:bodyPr/>
                    <a:lstStyle/>
                    <a:p>
                      <a:pPr algn="ctr">
                        <a:lnSpc>
                          <a:spcPct val="107000"/>
                        </a:lnSpc>
                        <a:spcAft>
                          <a:spcPts val="0"/>
                        </a:spcAft>
                      </a:pPr>
                      <a:r>
                        <a:rPr lang="en-US" sz="1400">
                          <a:effectLst/>
                        </a:rPr>
                        <a:t>12</a:t>
                      </a:r>
                      <a:endParaRPr lang="en-GB" sz="2000">
                        <a:effectLst/>
                        <a:latin typeface="Calibri"/>
                        <a:ea typeface="Calibri"/>
                        <a:cs typeface="Arial"/>
                      </a:endParaRPr>
                    </a:p>
                  </a:txBody>
                  <a:tcPr marL="68580" marR="68580" marT="0" marB="0" anchor="ctr"/>
                </a:tc>
                <a:tc>
                  <a:txBody>
                    <a:bodyPr/>
                    <a:lstStyle/>
                    <a:p>
                      <a:pPr algn="ctr">
                        <a:lnSpc>
                          <a:spcPct val="107000"/>
                        </a:lnSpc>
                        <a:spcAft>
                          <a:spcPts val="0"/>
                        </a:spcAft>
                      </a:pPr>
                      <a:r>
                        <a:rPr lang="en-US" sz="1400">
                          <a:effectLst/>
                        </a:rPr>
                        <a:t>X</a:t>
                      </a:r>
                      <a:endParaRPr lang="en-GB" sz="2000">
                        <a:effectLst/>
                        <a:latin typeface="Calibri"/>
                        <a:ea typeface="Calibri"/>
                        <a:cs typeface="Arial"/>
                      </a:endParaRPr>
                    </a:p>
                  </a:txBody>
                  <a:tcPr marL="68580" marR="68580" marT="0" marB="0" anchor="ctr"/>
                </a:tc>
                <a:tc>
                  <a:txBody>
                    <a:bodyPr/>
                    <a:lstStyle/>
                    <a:p>
                      <a:pPr algn="ctr">
                        <a:lnSpc>
                          <a:spcPct val="107000"/>
                        </a:lnSpc>
                        <a:spcAft>
                          <a:spcPts val="0"/>
                        </a:spcAft>
                      </a:pPr>
                      <a:r>
                        <a:rPr lang="en-US" sz="1400">
                          <a:effectLst/>
                        </a:rPr>
                        <a:t>X</a:t>
                      </a:r>
                      <a:endParaRPr lang="en-GB" sz="2000">
                        <a:effectLst/>
                        <a:latin typeface="Calibri"/>
                        <a:ea typeface="Calibri"/>
                        <a:cs typeface="Arial"/>
                      </a:endParaRPr>
                    </a:p>
                  </a:txBody>
                  <a:tcPr marL="68580" marR="68580" marT="0" marB="0" anchor="ctr"/>
                </a:tc>
                <a:tc>
                  <a:txBody>
                    <a:bodyPr/>
                    <a:lstStyle/>
                    <a:p>
                      <a:pPr algn="ctr">
                        <a:lnSpc>
                          <a:spcPct val="107000"/>
                        </a:lnSpc>
                        <a:spcAft>
                          <a:spcPts val="0"/>
                        </a:spcAft>
                      </a:pPr>
                      <a:r>
                        <a:rPr lang="en-US" sz="1400">
                          <a:effectLst/>
                        </a:rPr>
                        <a:t>X</a:t>
                      </a:r>
                      <a:endParaRPr lang="en-GB" sz="2000">
                        <a:effectLst/>
                        <a:latin typeface="Calibri"/>
                        <a:ea typeface="Calibri"/>
                        <a:cs typeface="Arial"/>
                      </a:endParaRPr>
                    </a:p>
                  </a:txBody>
                  <a:tcPr marL="68580" marR="68580" marT="0" marB="0" anchor="ctr"/>
                </a:tc>
                <a:tc>
                  <a:txBody>
                    <a:bodyPr/>
                    <a:lstStyle/>
                    <a:p>
                      <a:pPr algn="ctr">
                        <a:lnSpc>
                          <a:spcPct val="107000"/>
                        </a:lnSpc>
                        <a:spcAft>
                          <a:spcPts val="0"/>
                        </a:spcAft>
                      </a:pPr>
                      <a:r>
                        <a:rPr lang="en-US" sz="1400">
                          <a:effectLst/>
                        </a:rPr>
                        <a:t>X</a:t>
                      </a:r>
                      <a:endParaRPr lang="en-GB" sz="2000">
                        <a:effectLst/>
                        <a:latin typeface="Calibri"/>
                        <a:ea typeface="Calibri"/>
                        <a:cs typeface="Arial"/>
                      </a:endParaRPr>
                    </a:p>
                  </a:txBody>
                  <a:tcPr marL="68580" marR="68580" marT="0" marB="0" anchor="ctr"/>
                </a:tc>
                <a:tc>
                  <a:txBody>
                    <a:bodyPr/>
                    <a:lstStyle/>
                    <a:p>
                      <a:pPr algn="ctr">
                        <a:lnSpc>
                          <a:spcPct val="107000"/>
                        </a:lnSpc>
                        <a:spcAft>
                          <a:spcPts val="0"/>
                        </a:spcAft>
                      </a:pPr>
                      <a:r>
                        <a:rPr lang="en-US" sz="1400">
                          <a:effectLst/>
                        </a:rPr>
                        <a:t>X</a:t>
                      </a:r>
                      <a:endParaRPr lang="en-GB" sz="2000">
                        <a:effectLst/>
                        <a:latin typeface="Calibri"/>
                        <a:ea typeface="Calibri"/>
                        <a:cs typeface="Arial"/>
                      </a:endParaRPr>
                    </a:p>
                  </a:txBody>
                  <a:tcPr marL="68580" marR="68580" marT="0" marB="0" anchor="ctr"/>
                </a:tc>
                <a:tc>
                  <a:txBody>
                    <a:bodyPr/>
                    <a:lstStyle/>
                    <a:p>
                      <a:pPr algn="ctr">
                        <a:lnSpc>
                          <a:spcPct val="107000"/>
                        </a:lnSpc>
                        <a:spcAft>
                          <a:spcPts val="0"/>
                        </a:spcAft>
                      </a:pPr>
                      <a:r>
                        <a:rPr lang="en-US" sz="1400">
                          <a:effectLst/>
                        </a:rPr>
                        <a:t>X</a:t>
                      </a:r>
                      <a:endParaRPr lang="en-GB" sz="2000">
                        <a:effectLst/>
                        <a:latin typeface="Calibri"/>
                        <a:ea typeface="Calibri"/>
                        <a:cs typeface="Arial"/>
                      </a:endParaRPr>
                    </a:p>
                  </a:txBody>
                  <a:tcPr marL="68580" marR="68580" marT="0" marB="0" anchor="ctr"/>
                </a:tc>
                <a:tc>
                  <a:txBody>
                    <a:bodyPr/>
                    <a:lstStyle/>
                    <a:p>
                      <a:pPr algn="ctr">
                        <a:lnSpc>
                          <a:spcPct val="107000"/>
                        </a:lnSpc>
                        <a:spcAft>
                          <a:spcPts val="0"/>
                        </a:spcAft>
                      </a:pPr>
                      <a:r>
                        <a:rPr lang="en-US" sz="1400">
                          <a:effectLst/>
                        </a:rPr>
                        <a:t>X</a:t>
                      </a:r>
                      <a:endParaRPr lang="en-GB" sz="2000">
                        <a:effectLst/>
                        <a:latin typeface="Calibri"/>
                        <a:ea typeface="Calibri"/>
                        <a:cs typeface="Arial"/>
                      </a:endParaRPr>
                    </a:p>
                  </a:txBody>
                  <a:tcPr marL="68580" marR="68580" marT="0" marB="0" anchor="ctr"/>
                </a:tc>
                <a:tc>
                  <a:txBody>
                    <a:bodyPr/>
                    <a:lstStyle/>
                    <a:p>
                      <a:pPr algn="ctr">
                        <a:lnSpc>
                          <a:spcPct val="107000"/>
                        </a:lnSpc>
                        <a:spcAft>
                          <a:spcPts val="0"/>
                        </a:spcAft>
                      </a:pPr>
                      <a:r>
                        <a:rPr lang="en-US" sz="1400">
                          <a:effectLst/>
                        </a:rPr>
                        <a:t>X</a:t>
                      </a:r>
                      <a:endParaRPr lang="en-GB" sz="2000">
                        <a:effectLst/>
                        <a:latin typeface="Calibri"/>
                        <a:ea typeface="Calibri"/>
                        <a:cs typeface="Arial"/>
                      </a:endParaRPr>
                    </a:p>
                  </a:txBody>
                  <a:tcPr marL="68580" marR="68580" marT="0" marB="0" anchor="ctr"/>
                </a:tc>
                <a:tc>
                  <a:txBody>
                    <a:bodyPr/>
                    <a:lstStyle/>
                    <a:p>
                      <a:pPr algn="ctr">
                        <a:lnSpc>
                          <a:spcPct val="107000"/>
                        </a:lnSpc>
                        <a:spcAft>
                          <a:spcPts val="0"/>
                        </a:spcAft>
                      </a:pPr>
                      <a:r>
                        <a:rPr lang="en-US" sz="1400">
                          <a:effectLst/>
                        </a:rPr>
                        <a:t>X</a:t>
                      </a:r>
                      <a:endParaRPr lang="en-GB" sz="2000">
                        <a:effectLst/>
                        <a:latin typeface="Calibri"/>
                        <a:ea typeface="Calibri"/>
                        <a:cs typeface="Arial"/>
                      </a:endParaRPr>
                    </a:p>
                  </a:txBody>
                  <a:tcPr marL="68580" marR="68580" marT="0" marB="0" anchor="ctr"/>
                </a:tc>
                <a:tc>
                  <a:txBody>
                    <a:bodyPr/>
                    <a:lstStyle/>
                    <a:p>
                      <a:pPr algn="ctr">
                        <a:lnSpc>
                          <a:spcPct val="107000"/>
                        </a:lnSpc>
                        <a:spcAft>
                          <a:spcPts val="0"/>
                        </a:spcAft>
                      </a:pPr>
                      <a:r>
                        <a:rPr lang="en-US" sz="1400">
                          <a:effectLst/>
                        </a:rPr>
                        <a:t>X</a:t>
                      </a:r>
                      <a:endParaRPr lang="en-GB" sz="2000">
                        <a:effectLst/>
                        <a:latin typeface="Calibri"/>
                        <a:ea typeface="Calibri"/>
                        <a:cs typeface="Arial"/>
                      </a:endParaRPr>
                    </a:p>
                  </a:txBody>
                  <a:tcPr marL="68580" marR="68580" marT="0" marB="0" anchor="ctr"/>
                </a:tc>
                <a:tc>
                  <a:txBody>
                    <a:bodyPr/>
                    <a:lstStyle/>
                    <a:p>
                      <a:pPr algn="ctr">
                        <a:lnSpc>
                          <a:spcPct val="107000"/>
                        </a:lnSpc>
                        <a:spcAft>
                          <a:spcPts val="0"/>
                        </a:spcAft>
                      </a:pPr>
                      <a:r>
                        <a:rPr lang="en-US" sz="1400">
                          <a:effectLst/>
                        </a:rPr>
                        <a:t>X</a:t>
                      </a:r>
                      <a:endParaRPr lang="en-GB" sz="2000">
                        <a:effectLst/>
                        <a:latin typeface="Calibri"/>
                        <a:ea typeface="Calibri"/>
                        <a:cs typeface="Arial"/>
                      </a:endParaRPr>
                    </a:p>
                  </a:txBody>
                  <a:tcPr marL="68580" marR="68580" marT="0" marB="0" anchor="ctr"/>
                </a:tc>
                <a:tc>
                  <a:txBody>
                    <a:bodyPr/>
                    <a:lstStyle/>
                    <a:p>
                      <a:pPr algn="ctr">
                        <a:lnSpc>
                          <a:spcPct val="107000"/>
                        </a:lnSpc>
                        <a:spcAft>
                          <a:spcPts val="0"/>
                        </a:spcAft>
                      </a:pPr>
                      <a:r>
                        <a:rPr lang="en-US" sz="1400">
                          <a:effectLst/>
                        </a:rPr>
                        <a:t>X</a:t>
                      </a:r>
                      <a:endParaRPr lang="en-GB" sz="2000">
                        <a:effectLst/>
                        <a:latin typeface="Calibri"/>
                        <a:ea typeface="Calibri"/>
                        <a:cs typeface="Arial"/>
                      </a:endParaRPr>
                    </a:p>
                  </a:txBody>
                  <a:tcPr marL="68580" marR="68580" marT="0" marB="0" anchor="ctr"/>
                </a:tc>
                <a:extLst>
                  <a:ext uri="{0D108BD9-81ED-4DB2-BD59-A6C34878D82A}">
                    <a16:rowId xmlns:a16="http://schemas.microsoft.com/office/drawing/2014/main" val="10002"/>
                  </a:ext>
                </a:extLst>
              </a:tr>
              <a:tr h="578488">
                <a:tc>
                  <a:txBody>
                    <a:bodyPr/>
                    <a:lstStyle/>
                    <a:p>
                      <a:pPr algn="ctr">
                        <a:lnSpc>
                          <a:spcPct val="107000"/>
                        </a:lnSpc>
                        <a:spcAft>
                          <a:spcPts val="0"/>
                        </a:spcAft>
                      </a:pPr>
                      <a:r>
                        <a:rPr lang="en-US" sz="1400">
                          <a:effectLst/>
                        </a:rPr>
                        <a:t>WP3</a:t>
                      </a:r>
                      <a:endParaRPr lang="en-GB" sz="2000">
                        <a:effectLst/>
                        <a:latin typeface="Calibri"/>
                        <a:ea typeface="Calibri"/>
                        <a:cs typeface="Arial"/>
                      </a:endParaRPr>
                    </a:p>
                  </a:txBody>
                  <a:tcPr marL="68580" marR="68580" marT="0" marB="0" anchor="ctr"/>
                </a:tc>
                <a:tc>
                  <a:txBody>
                    <a:bodyPr/>
                    <a:lstStyle/>
                    <a:p>
                      <a:pPr>
                        <a:lnSpc>
                          <a:spcPct val="107000"/>
                        </a:lnSpc>
                        <a:spcAft>
                          <a:spcPts val="0"/>
                        </a:spcAft>
                      </a:pPr>
                      <a:r>
                        <a:rPr lang="en-US" sz="1400" dirty="0">
                          <a:effectLst/>
                        </a:rPr>
                        <a:t>Conduct In-Depth Needs Analysis</a:t>
                      </a:r>
                      <a:endParaRPr lang="en-GB" sz="2000" dirty="0">
                        <a:effectLst/>
                        <a:latin typeface="Calibri"/>
                        <a:ea typeface="Calibri"/>
                        <a:cs typeface="Arial"/>
                      </a:endParaRPr>
                    </a:p>
                  </a:txBody>
                  <a:tcPr marL="68580" marR="68580" marT="0" marB="0" anchor="ctr"/>
                </a:tc>
                <a:tc>
                  <a:txBody>
                    <a:bodyPr/>
                    <a:lstStyle/>
                    <a:p>
                      <a:pPr algn="ctr">
                        <a:lnSpc>
                          <a:spcPct val="107000"/>
                        </a:lnSpc>
                        <a:spcAft>
                          <a:spcPts val="0"/>
                        </a:spcAft>
                      </a:pPr>
                      <a:r>
                        <a:rPr lang="en-US" sz="1400">
                          <a:effectLst/>
                        </a:rPr>
                        <a:t>3</a:t>
                      </a:r>
                      <a:endParaRPr lang="en-GB" sz="2000">
                        <a:effectLst/>
                        <a:latin typeface="Calibri"/>
                        <a:ea typeface="Calibri"/>
                        <a:cs typeface="Arial"/>
                      </a:endParaRPr>
                    </a:p>
                  </a:txBody>
                  <a:tcPr marL="68580" marR="68580" marT="0" marB="0" anchor="ctr"/>
                </a:tc>
                <a:tc>
                  <a:txBody>
                    <a:bodyPr/>
                    <a:lstStyle/>
                    <a:p>
                      <a:pPr algn="ctr">
                        <a:lnSpc>
                          <a:spcPct val="107000"/>
                        </a:lnSpc>
                        <a:spcAft>
                          <a:spcPts val="0"/>
                        </a:spcAft>
                      </a:pPr>
                      <a:r>
                        <a:rPr lang="en-US" sz="1400">
                          <a:effectLst/>
                        </a:rPr>
                        <a:t>X</a:t>
                      </a:r>
                      <a:endParaRPr lang="en-GB" sz="2000">
                        <a:effectLst/>
                        <a:latin typeface="Calibri"/>
                        <a:ea typeface="Calibri"/>
                        <a:cs typeface="Arial"/>
                      </a:endParaRPr>
                    </a:p>
                  </a:txBody>
                  <a:tcPr marL="68580" marR="68580" marT="0" marB="0" anchor="ctr"/>
                </a:tc>
                <a:tc>
                  <a:txBody>
                    <a:bodyPr/>
                    <a:lstStyle/>
                    <a:p>
                      <a:pPr algn="ctr">
                        <a:lnSpc>
                          <a:spcPct val="107000"/>
                        </a:lnSpc>
                        <a:spcAft>
                          <a:spcPts val="0"/>
                        </a:spcAft>
                      </a:pPr>
                      <a:r>
                        <a:rPr lang="en-US" sz="1400">
                          <a:effectLst/>
                        </a:rPr>
                        <a:t>X</a:t>
                      </a:r>
                      <a:endParaRPr lang="en-GB" sz="2000">
                        <a:effectLst/>
                        <a:latin typeface="Calibri"/>
                        <a:ea typeface="Calibri"/>
                        <a:cs typeface="Arial"/>
                      </a:endParaRPr>
                    </a:p>
                  </a:txBody>
                  <a:tcPr marL="68580" marR="68580" marT="0" marB="0" anchor="ctr"/>
                </a:tc>
                <a:tc>
                  <a:txBody>
                    <a:bodyPr/>
                    <a:lstStyle/>
                    <a:p>
                      <a:pPr algn="ctr">
                        <a:lnSpc>
                          <a:spcPct val="107000"/>
                        </a:lnSpc>
                        <a:spcAft>
                          <a:spcPts val="0"/>
                        </a:spcAft>
                      </a:pPr>
                      <a:r>
                        <a:rPr lang="en-US" sz="1400">
                          <a:effectLst/>
                        </a:rPr>
                        <a:t>X</a:t>
                      </a:r>
                      <a:endParaRPr lang="en-GB" sz="2000">
                        <a:effectLst/>
                        <a:latin typeface="Calibri"/>
                        <a:ea typeface="Calibri"/>
                        <a:cs typeface="Arial"/>
                      </a:endParaRPr>
                    </a:p>
                  </a:txBody>
                  <a:tcPr marL="68580" marR="68580" marT="0" marB="0" anchor="ctr"/>
                </a:tc>
                <a:tc>
                  <a:txBody>
                    <a:bodyPr/>
                    <a:lstStyle/>
                    <a:p>
                      <a:pPr>
                        <a:lnSpc>
                          <a:spcPct val="107000"/>
                        </a:lnSpc>
                        <a:spcAft>
                          <a:spcPts val="0"/>
                        </a:spcAft>
                      </a:pPr>
                      <a:r>
                        <a:rPr lang="en-US" sz="1400">
                          <a:effectLst/>
                        </a:rPr>
                        <a:t> </a:t>
                      </a:r>
                      <a:endParaRPr lang="en-GB" sz="2000">
                        <a:effectLst/>
                        <a:latin typeface="Calibri"/>
                        <a:ea typeface="Calibri"/>
                        <a:cs typeface="Arial"/>
                      </a:endParaRPr>
                    </a:p>
                  </a:txBody>
                  <a:tcPr marL="68580" marR="68580" marT="0" marB="0" anchor="b"/>
                </a:tc>
                <a:tc>
                  <a:txBody>
                    <a:bodyPr/>
                    <a:lstStyle/>
                    <a:p>
                      <a:pPr>
                        <a:lnSpc>
                          <a:spcPct val="107000"/>
                        </a:lnSpc>
                        <a:spcAft>
                          <a:spcPts val="0"/>
                        </a:spcAft>
                      </a:pPr>
                      <a:r>
                        <a:rPr lang="en-US" sz="1400">
                          <a:effectLst/>
                        </a:rPr>
                        <a:t> </a:t>
                      </a:r>
                      <a:endParaRPr lang="en-GB" sz="2000">
                        <a:effectLst/>
                        <a:latin typeface="Calibri"/>
                        <a:ea typeface="Calibri"/>
                        <a:cs typeface="Arial"/>
                      </a:endParaRPr>
                    </a:p>
                  </a:txBody>
                  <a:tcPr marL="68580" marR="68580" marT="0" marB="0" anchor="b"/>
                </a:tc>
                <a:tc>
                  <a:txBody>
                    <a:bodyPr/>
                    <a:lstStyle/>
                    <a:p>
                      <a:pPr>
                        <a:lnSpc>
                          <a:spcPct val="107000"/>
                        </a:lnSpc>
                        <a:spcAft>
                          <a:spcPts val="0"/>
                        </a:spcAft>
                      </a:pPr>
                      <a:r>
                        <a:rPr lang="en-US" sz="1400">
                          <a:effectLst/>
                        </a:rPr>
                        <a:t> </a:t>
                      </a:r>
                      <a:endParaRPr lang="en-GB" sz="2000">
                        <a:effectLst/>
                        <a:latin typeface="Calibri"/>
                        <a:ea typeface="Calibri"/>
                        <a:cs typeface="Arial"/>
                      </a:endParaRPr>
                    </a:p>
                  </a:txBody>
                  <a:tcPr marL="68580" marR="68580" marT="0" marB="0" anchor="b"/>
                </a:tc>
                <a:tc>
                  <a:txBody>
                    <a:bodyPr/>
                    <a:lstStyle/>
                    <a:p>
                      <a:pPr>
                        <a:lnSpc>
                          <a:spcPct val="107000"/>
                        </a:lnSpc>
                        <a:spcAft>
                          <a:spcPts val="0"/>
                        </a:spcAft>
                      </a:pPr>
                      <a:r>
                        <a:rPr lang="en-US" sz="1400">
                          <a:effectLst/>
                        </a:rPr>
                        <a:t> </a:t>
                      </a:r>
                      <a:endParaRPr lang="en-GB" sz="2000">
                        <a:effectLst/>
                        <a:latin typeface="Calibri"/>
                        <a:ea typeface="Calibri"/>
                        <a:cs typeface="Arial"/>
                      </a:endParaRPr>
                    </a:p>
                  </a:txBody>
                  <a:tcPr marL="68580" marR="68580" marT="0" marB="0" anchor="b"/>
                </a:tc>
                <a:tc>
                  <a:txBody>
                    <a:bodyPr/>
                    <a:lstStyle/>
                    <a:p>
                      <a:pPr>
                        <a:lnSpc>
                          <a:spcPct val="107000"/>
                        </a:lnSpc>
                        <a:spcAft>
                          <a:spcPts val="0"/>
                        </a:spcAft>
                      </a:pPr>
                      <a:r>
                        <a:rPr lang="en-US" sz="1400">
                          <a:effectLst/>
                        </a:rPr>
                        <a:t> </a:t>
                      </a:r>
                      <a:endParaRPr lang="en-GB" sz="2000">
                        <a:effectLst/>
                        <a:latin typeface="Calibri"/>
                        <a:ea typeface="Calibri"/>
                        <a:cs typeface="Arial"/>
                      </a:endParaRPr>
                    </a:p>
                  </a:txBody>
                  <a:tcPr marL="68580" marR="68580" marT="0" marB="0" anchor="b"/>
                </a:tc>
                <a:tc>
                  <a:txBody>
                    <a:bodyPr/>
                    <a:lstStyle/>
                    <a:p>
                      <a:pPr>
                        <a:lnSpc>
                          <a:spcPct val="107000"/>
                        </a:lnSpc>
                        <a:spcAft>
                          <a:spcPts val="0"/>
                        </a:spcAft>
                      </a:pPr>
                      <a:r>
                        <a:rPr lang="en-US" sz="1400">
                          <a:effectLst/>
                        </a:rPr>
                        <a:t> </a:t>
                      </a:r>
                      <a:endParaRPr lang="en-GB" sz="2000">
                        <a:effectLst/>
                        <a:latin typeface="Calibri"/>
                        <a:ea typeface="Calibri"/>
                        <a:cs typeface="Arial"/>
                      </a:endParaRPr>
                    </a:p>
                  </a:txBody>
                  <a:tcPr marL="68580" marR="68580" marT="0" marB="0" anchor="b"/>
                </a:tc>
                <a:tc>
                  <a:txBody>
                    <a:bodyPr/>
                    <a:lstStyle/>
                    <a:p>
                      <a:pPr>
                        <a:lnSpc>
                          <a:spcPct val="107000"/>
                        </a:lnSpc>
                        <a:spcAft>
                          <a:spcPts val="0"/>
                        </a:spcAft>
                      </a:pPr>
                      <a:r>
                        <a:rPr lang="en-US" sz="1400">
                          <a:effectLst/>
                        </a:rPr>
                        <a:t> </a:t>
                      </a:r>
                      <a:endParaRPr lang="en-GB" sz="2000">
                        <a:effectLst/>
                        <a:latin typeface="Calibri"/>
                        <a:ea typeface="Calibri"/>
                        <a:cs typeface="Arial"/>
                      </a:endParaRPr>
                    </a:p>
                  </a:txBody>
                  <a:tcPr marL="68580" marR="68580" marT="0" marB="0" anchor="b"/>
                </a:tc>
                <a:tc>
                  <a:txBody>
                    <a:bodyPr/>
                    <a:lstStyle/>
                    <a:p>
                      <a:pPr>
                        <a:lnSpc>
                          <a:spcPct val="107000"/>
                        </a:lnSpc>
                        <a:spcAft>
                          <a:spcPts val="0"/>
                        </a:spcAft>
                      </a:pPr>
                      <a:r>
                        <a:rPr lang="en-US" sz="1400">
                          <a:effectLst/>
                        </a:rPr>
                        <a:t> </a:t>
                      </a:r>
                      <a:endParaRPr lang="en-GB" sz="2000">
                        <a:effectLst/>
                        <a:latin typeface="Calibri"/>
                        <a:ea typeface="Calibri"/>
                        <a:cs typeface="Arial"/>
                      </a:endParaRPr>
                    </a:p>
                  </a:txBody>
                  <a:tcPr marL="68580" marR="68580" marT="0" marB="0" anchor="b"/>
                </a:tc>
                <a:tc>
                  <a:txBody>
                    <a:bodyPr/>
                    <a:lstStyle/>
                    <a:p>
                      <a:pPr>
                        <a:lnSpc>
                          <a:spcPct val="107000"/>
                        </a:lnSpc>
                        <a:spcAft>
                          <a:spcPts val="0"/>
                        </a:spcAft>
                      </a:pPr>
                      <a:r>
                        <a:rPr lang="en-US" sz="1400">
                          <a:effectLst/>
                        </a:rPr>
                        <a:t> </a:t>
                      </a:r>
                      <a:endParaRPr lang="en-GB" sz="2000">
                        <a:effectLst/>
                        <a:latin typeface="Calibri"/>
                        <a:ea typeface="Calibri"/>
                        <a:cs typeface="Arial"/>
                      </a:endParaRPr>
                    </a:p>
                  </a:txBody>
                  <a:tcPr marL="68580" marR="68580" marT="0" marB="0" anchor="b"/>
                </a:tc>
                <a:extLst>
                  <a:ext uri="{0D108BD9-81ED-4DB2-BD59-A6C34878D82A}">
                    <a16:rowId xmlns:a16="http://schemas.microsoft.com/office/drawing/2014/main" val="10003"/>
                  </a:ext>
                </a:extLst>
              </a:tr>
              <a:tr h="382778">
                <a:tc>
                  <a:txBody>
                    <a:bodyPr/>
                    <a:lstStyle/>
                    <a:p>
                      <a:pPr algn="ctr">
                        <a:lnSpc>
                          <a:spcPct val="107000"/>
                        </a:lnSpc>
                        <a:spcAft>
                          <a:spcPts val="0"/>
                        </a:spcAft>
                      </a:pPr>
                      <a:r>
                        <a:rPr lang="en-US" sz="1400">
                          <a:effectLst/>
                        </a:rPr>
                        <a:t>WP4</a:t>
                      </a:r>
                      <a:endParaRPr lang="en-GB" sz="2000">
                        <a:effectLst/>
                        <a:latin typeface="Calibri"/>
                        <a:ea typeface="Calibri"/>
                        <a:cs typeface="Arial"/>
                      </a:endParaRPr>
                    </a:p>
                  </a:txBody>
                  <a:tcPr marL="68580" marR="68580" marT="0" marB="0" anchor="ctr"/>
                </a:tc>
                <a:tc>
                  <a:txBody>
                    <a:bodyPr/>
                    <a:lstStyle/>
                    <a:p>
                      <a:pPr>
                        <a:lnSpc>
                          <a:spcPct val="107000"/>
                        </a:lnSpc>
                        <a:spcAft>
                          <a:spcPts val="0"/>
                        </a:spcAft>
                      </a:pPr>
                      <a:r>
                        <a:rPr lang="en-US" sz="1400">
                          <a:effectLst/>
                        </a:rPr>
                        <a:t>Marketing and Sales</a:t>
                      </a:r>
                      <a:endParaRPr lang="en-GB" sz="2000">
                        <a:effectLst/>
                        <a:latin typeface="Calibri"/>
                        <a:ea typeface="Calibri"/>
                        <a:cs typeface="Arial"/>
                      </a:endParaRPr>
                    </a:p>
                  </a:txBody>
                  <a:tcPr marL="68580" marR="68580" marT="0" marB="0" anchor="ctr"/>
                </a:tc>
                <a:tc>
                  <a:txBody>
                    <a:bodyPr/>
                    <a:lstStyle/>
                    <a:p>
                      <a:pPr algn="ctr">
                        <a:lnSpc>
                          <a:spcPct val="107000"/>
                        </a:lnSpc>
                        <a:spcAft>
                          <a:spcPts val="0"/>
                        </a:spcAft>
                      </a:pPr>
                      <a:r>
                        <a:rPr lang="en-US" sz="1400">
                          <a:effectLst/>
                        </a:rPr>
                        <a:t>10</a:t>
                      </a:r>
                      <a:endParaRPr lang="en-GB" sz="2000">
                        <a:effectLst/>
                        <a:latin typeface="Calibri"/>
                        <a:ea typeface="Calibri"/>
                        <a:cs typeface="Arial"/>
                      </a:endParaRPr>
                    </a:p>
                  </a:txBody>
                  <a:tcPr marL="68580" marR="68580" marT="0" marB="0" anchor="ctr"/>
                </a:tc>
                <a:tc>
                  <a:txBody>
                    <a:bodyPr/>
                    <a:lstStyle/>
                    <a:p>
                      <a:pPr>
                        <a:lnSpc>
                          <a:spcPct val="107000"/>
                        </a:lnSpc>
                        <a:spcAft>
                          <a:spcPts val="0"/>
                        </a:spcAft>
                      </a:pPr>
                      <a:r>
                        <a:rPr lang="en-US" sz="1400">
                          <a:effectLst/>
                        </a:rPr>
                        <a:t> </a:t>
                      </a:r>
                      <a:endParaRPr lang="en-GB" sz="2000">
                        <a:effectLst/>
                        <a:latin typeface="Calibri"/>
                        <a:ea typeface="Calibri"/>
                        <a:cs typeface="Arial"/>
                      </a:endParaRPr>
                    </a:p>
                  </a:txBody>
                  <a:tcPr marL="68580" marR="68580" marT="0" marB="0" anchor="b"/>
                </a:tc>
                <a:tc>
                  <a:txBody>
                    <a:bodyPr/>
                    <a:lstStyle/>
                    <a:p>
                      <a:pPr>
                        <a:lnSpc>
                          <a:spcPct val="107000"/>
                        </a:lnSpc>
                        <a:spcAft>
                          <a:spcPts val="0"/>
                        </a:spcAft>
                      </a:pPr>
                      <a:r>
                        <a:rPr lang="en-US" sz="1400">
                          <a:effectLst/>
                        </a:rPr>
                        <a:t> </a:t>
                      </a:r>
                      <a:endParaRPr lang="en-GB" sz="2000">
                        <a:effectLst/>
                        <a:latin typeface="Calibri"/>
                        <a:ea typeface="Calibri"/>
                        <a:cs typeface="Arial"/>
                      </a:endParaRPr>
                    </a:p>
                  </a:txBody>
                  <a:tcPr marL="68580" marR="68580" marT="0" marB="0" anchor="b"/>
                </a:tc>
                <a:tc>
                  <a:txBody>
                    <a:bodyPr/>
                    <a:lstStyle/>
                    <a:p>
                      <a:pPr algn="ctr">
                        <a:lnSpc>
                          <a:spcPct val="107000"/>
                        </a:lnSpc>
                        <a:spcAft>
                          <a:spcPts val="0"/>
                        </a:spcAft>
                      </a:pPr>
                      <a:r>
                        <a:rPr lang="en-US" sz="1400">
                          <a:effectLst/>
                        </a:rPr>
                        <a:t>X</a:t>
                      </a:r>
                      <a:endParaRPr lang="en-GB" sz="2000">
                        <a:effectLst/>
                        <a:latin typeface="Calibri"/>
                        <a:ea typeface="Calibri"/>
                        <a:cs typeface="Arial"/>
                      </a:endParaRPr>
                    </a:p>
                  </a:txBody>
                  <a:tcPr marL="68580" marR="68580" marT="0" marB="0" anchor="ctr"/>
                </a:tc>
                <a:tc>
                  <a:txBody>
                    <a:bodyPr/>
                    <a:lstStyle/>
                    <a:p>
                      <a:pPr algn="ctr">
                        <a:lnSpc>
                          <a:spcPct val="107000"/>
                        </a:lnSpc>
                        <a:spcAft>
                          <a:spcPts val="0"/>
                        </a:spcAft>
                      </a:pPr>
                      <a:r>
                        <a:rPr lang="en-US" sz="1400">
                          <a:effectLst/>
                        </a:rPr>
                        <a:t>X</a:t>
                      </a:r>
                      <a:endParaRPr lang="en-GB" sz="2000">
                        <a:effectLst/>
                        <a:latin typeface="Calibri"/>
                        <a:ea typeface="Calibri"/>
                        <a:cs typeface="Arial"/>
                      </a:endParaRPr>
                    </a:p>
                  </a:txBody>
                  <a:tcPr marL="68580" marR="68580" marT="0" marB="0" anchor="ctr"/>
                </a:tc>
                <a:tc>
                  <a:txBody>
                    <a:bodyPr/>
                    <a:lstStyle/>
                    <a:p>
                      <a:pPr algn="ctr">
                        <a:lnSpc>
                          <a:spcPct val="107000"/>
                        </a:lnSpc>
                        <a:spcAft>
                          <a:spcPts val="0"/>
                        </a:spcAft>
                      </a:pPr>
                      <a:r>
                        <a:rPr lang="en-US" sz="1400">
                          <a:effectLst/>
                        </a:rPr>
                        <a:t>X</a:t>
                      </a:r>
                      <a:endParaRPr lang="en-GB" sz="2000">
                        <a:effectLst/>
                        <a:latin typeface="Calibri"/>
                        <a:ea typeface="Calibri"/>
                        <a:cs typeface="Arial"/>
                      </a:endParaRPr>
                    </a:p>
                  </a:txBody>
                  <a:tcPr marL="68580" marR="68580" marT="0" marB="0" anchor="ctr"/>
                </a:tc>
                <a:tc>
                  <a:txBody>
                    <a:bodyPr/>
                    <a:lstStyle/>
                    <a:p>
                      <a:pPr algn="ctr">
                        <a:lnSpc>
                          <a:spcPct val="107000"/>
                        </a:lnSpc>
                        <a:spcAft>
                          <a:spcPts val="0"/>
                        </a:spcAft>
                      </a:pPr>
                      <a:r>
                        <a:rPr lang="en-US" sz="1400">
                          <a:effectLst/>
                        </a:rPr>
                        <a:t>X</a:t>
                      </a:r>
                      <a:endParaRPr lang="en-GB" sz="2000">
                        <a:effectLst/>
                        <a:latin typeface="Calibri"/>
                        <a:ea typeface="Calibri"/>
                        <a:cs typeface="Arial"/>
                      </a:endParaRPr>
                    </a:p>
                  </a:txBody>
                  <a:tcPr marL="68580" marR="68580" marT="0" marB="0" anchor="ctr"/>
                </a:tc>
                <a:tc>
                  <a:txBody>
                    <a:bodyPr/>
                    <a:lstStyle/>
                    <a:p>
                      <a:pPr algn="ctr">
                        <a:lnSpc>
                          <a:spcPct val="107000"/>
                        </a:lnSpc>
                        <a:spcAft>
                          <a:spcPts val="0"/>
                        </a:spcAft>
                      </a:pPr>
                      <a:r>
                        <a:rPr lang="en-US" sz="1400">
                          <a:effectLst/>
                        </a:rPr>
                        <a:t>X</a:t>
                      </a:r>
                      <a:endParaRPr lang="en-GB" sz="2000">
                        <a:effectLst/>
                        <a:latin typeface="Calibri"/>
                        <a:ea typeface="Calibri"/>
                        <a:cs typeface="Arial"/>
                      </a:endParaRPr>
                    </a:p>
                  </a:txBody>
                  <a:tcPr marL="68580" marR="68580" marT="0" marB="0" anchor="ctr"/>
                </a:tc>
                <a:tc>
                  <a:txBody>
                    <a:bodyPr/>
                    <a:lstStyle/>
                    <a:p>
                      <a:pPr algn="ctr">
                        <a:lnSpc>
                          <a:spcPct val="107000"/>
                        </a:lnSpc>
                        <a:spcAft>
                          <a:spcPts val="0"/>
                        </a:spcAft>
                      </a:pPr>
                      <a:r>
                        <a:rPr lang="en-US" sz="1400">
                          <a:effectLst/>
                        </a:rPr>
                        <a:t>X</a:t>
                      </a:r>
                      <a:endParaRPr lang="en-GB" sz="2000">
                        <a:effectLst/>
                        <a:latin typeface="Calibri"/>
                        <a:ea typeface="Calibri"/>
                        <a:cs typeface="Arial"/>
                      </a:endParaRPr>
                    </a:p>
                  </a:txBody>
                  <a:tcPr marL="68580" marR="68580" marT="0" marB="0" anchor="ctr"/>
                </a:tc>
                <a:tc>
                  <a:txBody>
                    <a:bodyPr/>
                    <a:lstStyle/>
                    <a:p>
                      <a:pPr algn="ctr">
                        <a:lnSpc>
                          <a:spcPct val="107000"/>
                        </a:lnSpc>
                        <a:spcAft>
                          <a:spcPts val="0"/>
                        </a:spcAft>
                      </a:pPr>
                      <a:r>
                        <a:rPr lang="en-US" sz="1400">
                          <a:effectLst/>
                        </a:rPr>
                        <a:t>X</a:t>
                      </a:r>
                      <a:endParaRPr lang="en-GB" sz="2000">
                        <a:effectLst/>
                        <a:latin typeface="Calibri"/>
                        <a:ea typeface="Calibri"/>
                        <a:cs typeface="Arial"/>
                      </a:endParaRPr>
                    </a:p>
                  </a:txBody>
                  <a:tcPr marL="68580" marR="68580" marT="0" marB="0" anchor="ctr"/>
                </a:tc>
                <a:tc>
                  <a:txBody>
                    <a:bodyPr/>
                    <a:lstStyle/>
                    <a:p>
                      <a:pPr algn="ctr">
                        <a:lnSpc>
                          <a:spcPct val="107000"/>
                        </a:lnSpc>
                        <a:spcAft>
                          <a:spcPts val="0"/>
                        </a:spcAft>
                      </a:pPr>
                      <a:r>
                        <a:rPr lang="en-US" sz="1400">
                          <a:effectLst/>
                        </a:rPr>
                        <a:t>X</a:t>
                      </a:r>
                      <a:endParaRPr lang="en-GB" sz="2000">
                        <a:effectLst/>
                        <a:latin typeface="Calibri"/>
                        <a:ea typeface="Calibri"/>
                        <a:cs typeface="Arial"/>
                      </a:endParaRPr>
                    </a:p>
                  </a:txBody>
                  <a:tcPr marL="68580" marR="68580" marT="0" marB="0" anchor="ctr"/>
                </a:tc>
                <a:tc>
                  <a:txBody>
                    <a:bodyPr/>
                    <a:lstStyle/>
                    <a:p>
                      <a:pPr algn="ctr">
                        <a:lnSpc>
                          <a:spcPct val="107000"/>
                        </a:lnSpc>
                        <a:spcAft>
                          <a:spcPts val="0"/>
                        </a:spcAft>
                      </a:pPr>
                      <a:r>
                        <a:rPr lang="en-US" sz="1400">
                          <a:effectLst/>
                        </a:rPr>
                        <a:t>X</a:t>
                      </a:r>
                      <a:endParaRPr lang="en-GB" sz="2000">
                        <a:effectLst/>
                        <a:latin typeface="Calibri"/>
                        <a:ea typeface="Calibri"/>
                        <a:cs typeface="Arial"/>
                      </a:endParaRPr>
                    </a:p>
                  </a:txBody>
                  <a:tcPr marL="68580" marR="68580" marT="0" marB="0" anchor="ctr"/>
                </a:tc>
                <a:tc>
                  <a:txBody>
                    <a:bodyPr/>
                    <a:lstStyle/>
                    <a:p>
                      <a:pPr algn="ctr">
                        <a:lnSpc>
                          <a:spcPct val="107000"/>
                        </a:lnSpc>
                        <a:spcAft>
                          <a:spcPts val="0"/>
                        </a:spcAft>
                      </a:pPr>
                      <a:r>
                        <a:rPr lang="en-US" sz="1400">
                          <a:effectLst/>
                        </a:rPr>
                        <a:t>X</a:t>
                      </a:r>
                      <a:endParaRPr lang="en-GB" sz="2000">
                        <a:effectLst/>
                        <a:latin typeface="Calibri"/>
                        <a:ea typeface="Calibri"/>
                        <a:cs typeface="Arial"/>
                      </a:endParaRPr>
                    </a:p>
                  </a:txBody>
                  <a:tcPr marL="68580" marR="68580" marT="0" marB="0" anchor="ctr"/>
                </a:tc>
                <a:extLst>
                  <a:ext uri="{0D108BD9-81ED-4DB2-BD59-A6C34878D82A}">
                    <a16:rowId xmlns:a16="http://schemas.microsoft.com/office/drawing/2014/main" val="10004"/>
                  </a:ext>
                </a:extLst>
              </a:tr>
              <a:tr h="382778">
                <a:tc>
                  <a:txBody>
                    <a:bodyPr/>
                    <a:lstStyle/>
                    <a:p>
                      <a:pPr algn="ctr">
                        <a:lnSpc>
                          <a:spcPct val="107000"/>
                        </a:lnSpc>
                        <a:spcAft>
                          <a:spcPts val="0"/>
                        </a:spcAft>
                      </a:pPr>
                      <a:r>
                        <a:rPr lang="en-US" sz="1400">
                          <a:effectLst/>
                        </a:rPr>
                        <a:t>WP5</a:t>
                      </a:r>
                      <a:endParaRPr lang="en-GB" sz="2000">
                        <a:effectLst/>
                        <a:latin typeface="Calibri"/>
                        <a:ea typeface="Calibri"/>
                        <a:cs typeface="Arial"/>
                      </a:endParaRPr>
                    </a:p>
                  </a:txBody>
                  <a:tcPr marL="68580" marR="68580" marT="0" marB="0" anchor="ctr"/>
                </a:tc>
                <a:tc>
                  <a:txBody>
                    <a:bodyPr/>
                    <a:lstStyle/>
                    <a:p>
                      <a:pPr>
                        <a:lnSpc>
                          <a:spcPct val="107000"/>
                        </a:lnSpc>
                        <a:spcAft>
                          <a:spcPts val="0"/>
                        </a:spcAft>
                      </a:pPr>
                      <a:r>
                        <a:rPr lang="en-US" sz="1400">
                          <a:effectLst/>
                        </a:rPr>
                        <a:t>Quality Assurance</a:t>
                      </a:r>
                      <a:endParaRPr lang="en-GB" sz="2000">
                        <a:effectLst/>
                        <a:latin typeface="Calibri"/>
                        <a:ea typeface="Calibri"/>
                        <a:cs typeface="Arial"/>
                      </a:endParaRPr>
                    </a:p>
                  </a:txBody>
                  <a:tcPr marL="68580" marR="68580" marT="0" marB="0" anchor="ctr"/>
                </a:tc>
                <a:tc>
                  <a:txBody>
                    <a:bodyPr/>
                    <a:lstStyle/>
                    <a:p>
                      <a:pPr algn="ctr">
                        <a:lnSpc>
                          <a:spcPct val="107000"/>
                        </a:lnSpc>
                        <a:spcAft>
                          <a:spcPts val="0"/>
                        </a:spcAft>
                      </a:pPr>
                      <a:r>
                        <a:rPr lang="en-US" sz="1400">
                          <a:effectLst/>
                        </a:rPr>
                        <a:t>12</a:t>
                      </a:r>
                      <a:endParaRPr lang="en-GB" sz="2000">
                        <a:effectLst/>
                        <a:latin typeface="Calibri"/>
                        <a:ea typeface="Calibri"/>
                        <a:cs typeface="Arial"/>
                      </a:endParaRPr>
                    </a:p>
                  </a:txBody>
                  <a:tcPr marL="68580" marR="68580" marT="0" marB="0" anchor="ctr"/>
                </a:tc>
                <a:tc>
                  <a:txBody>
                    <a:bodyPr/>
                    <a:lstStyle/>
                    <a:p>
                      <a:pPr algn="ctr">
                        <a:lnSpc>
                          <a:spcPct val="107000"/>
                        </a:lnSpc>
                        <a:spcAft>
                          <a:spcPts val="0"/>
                        </a:spcAft>
                      </a:pPr>
                      <a:r>
                        <a:rPr lang="en-US" sz="1400">
                          <a:effectLst/>
                        </a:rPr>
                        <a:t>X</a:t>
                      </a:r>
                      <a:endParaRPr lang="en-GB" sz="2000">
                        <a:effectLst/>
                        <a:latin typeface="Calibri"/>
                        <a:ea typeface="Calibri"/>
                        <a:cs typeface="Arial"/>
                      </a:endParaRPr>
                    </a:p>
                  </a:txBody>
                  <a:tcPr marL="68580" marR="68580" marT="0" marB="0" anchor="ctr"/>
                </a:tc>
                <a:tc>
                  <a:txBody>
                    <a:bodyPr/>
                    <a:lstStyle/>
                    <a:p>
                      <a:pPr algn="ctr">
                        <a:lnSpc>
                          <a:spcPct val="107000"/>
                        </a:lnSpc>
                        <a:spcAft>
                          <a:spcPts val="0"/>
                        </a:spcAft>
                      </a:pPr>
                      <a:r>
                        <a:rPr lang="en-US" sz="1400">
                          <a:effectLst/>
                        </a:rPr>
                        <a:t>X</a:t>
                      </a:r>
                      <a:endParaRPr lang="en-GB" sz="2000">
                        <a:effectLst/>
                        <a:latin typeface="Calibri"/>
                        <a:ea typeface="Calibri"/>
                        <a:cs typeface="Arial"/>
                      </a:endParaRPr>
                    </a:p>
                  </a:txBody>
                  <a:tcPr marL="68580" marR="68580" marT="0" marB="0" anchor="ctr"/>
                </a:tc>
                <a:tc>
                  <a:txBody>
                    <a:bodyPr/>
                    <a:lstStyle/>
                    <a:p>
                      <a:pPr algn="ctr">
                        <a:lnSpc>
                          <a:spcPct val="107000"/>
                        </a:lnSpc>
                        <a:spcAft>
                          <a:spcPts val="0"/>
                        </a:spcAft>
                      </a:pPr>
                      <a:r>
                        <a:rPr lang="en-US" sz="1400">
                          <a:effectLst/>
                        </a:rPr>
                        <a:t>X</a:t>
                      </a:r>
                      <a:endParaRPr lang="en-GB" sz="2000">
                        <a:effectLst/>
                        <a:latin typeface="Calibri"/>
                        <a:ea typeface="Calibri"/>
                        <a:cs typeface="Arial"/>
                      </a:endParaRPr>
                    </a:p>
                  </a:txBody>
                  <a:tcPr marL="68580" marR="68580" marT="0" marB="0" anchor="ctr"/>
                </a:tc>
                <a:tc>
                  <a:txBody>
                    <a:bodyPr/>
                    <a:lstStyle/>
                    <a:p>
                      <a:pPr algn="ctr">
                        <a:lnSpc>
                          <a:spcPct val="107000"/>
                        </a:lnSpc>
                        <a:spcAft>
                          <a:spcPts val="0"/>
                        </a:spcAft>
                      </a:pPr>
                      <a:r>
                        <a:rPr lang="en-US" sz="1400">
                          <a:effectLst/>
                        </a:rPr>
                        <a:t>X</a:t>
                      </a:r>
                      <a:endParaRPr lang="en-GB" sz="2000">
                        <a:effectLst/>
                        <a:latin typeface="Calibri"/>
                        <a:ea typeface="Calibri"/>
                        <a:cs typeface="Arial"/>
                      </a:endParaRPr>
                    </a:p>
                  </a:txBody>
                  <a:tcPr marL="68580" marR="68580" marT="0" marB="0" anchor="ctr"/>
                </a:tc>
                <a:tc>
                  <a:txBody>
                    <a:bodyPr/>
                    <a:lstStyle/>
                    <a:p>
                      <a:pPr algn="ctr">
                        <a:lnSpc>
                          <a:spcPct val="107000"/>
                        </a:lnSpc>
                        <a:spcAft>
                          <a:spcPts val="0"/>
                        </a:spcAft>
                      </a:pPr>
                      <a:r>
                        <a:rPr lang="en-US" sz="1400">
                          <a:effectLst/>
                        </a:rPr>
                        <a:t>X</a:t>
                      </a:r>
                      <a:endParaRPr lang="en-GB" sz="2000">
                        <a:effectLst/>
                        <a:latin typeface="Calibri"/>
                        <a:ea typeface="Calibri"/>
                        <a:cs typeface="Arial"/>
                      </a:endParaRPr>
                    </a:p>
                  </a:txBody>
                  <a:tcPr marL="68580" marR="68580" marT="0" marB="0" anchor="ctr"/>
                </a:tc>
                <a:tc>
                  <a:txBody>
                    <a:bodyPr/>
                    <a:lstStyle/>
                    <a:p>
                      <a:pPr algn="ctr">
                        <a:lnSpc>
                          <a:spcPct val="107000"/>
                        </a:lnSpc>
                        <a:spcAft>
                          <a:spcPts val="0"/>
                        </a:spcAft>
                      </a:pPr>
                      <a:r>
                        <a:rPr lang="en-US" sz="1400">
                          <a:effectLst/>
                        </a:rPr>
                        <a:t>X</a:t>
                      </a:r>
                      <a:endParaRPr lang="en-GB" sz="2000">
                        <a:effectLst/>
                        <a:latin typeface="Calibri"/>
                        <a:ea typeface="Calibri"/>
                        <a:cs typeface="Arial"/>
                      </a:endParaRPr>
                    </a:p>
                  </a:txBody>
                  <a:tcPr marL="68580" marR="68580" marT="0" marB="0" anchor="ctr"/>
                </a:tc>
                <a:tc>
                  <a:txBody>
                    <a:bodyPr/>
                    <a:lstStyle/>
                    <a:p>
                      <a:pPr algn="ctr">
                        <a:lnSpc>
                          <a:spcPct val="107000"/>
                        </a:lnSpc>
                        <a:spcAft>
                          <a:spcPts val="0"/>
                        </a:spcAft>
                      </a:pPr>
                      <a:r>
                        <a:rPr lang="en-US" sz="1400">
                          <a:effectLst/>
                        </a:rPr>
                        <a:t>X</a:t>
                      </a:r>
                      <a:endParaRPr lang="en-GB" sz="2000">
                        <a:effectLst/>
                        <a:latin typeface="Calibri"/>
                        <a:ea typeface="Calibri"/>
                        <a:cs typeface="Arial"/>
                      </a:endParaRPr>
                    </a:p>
                  </a:txBody>
                  <a:tcPr marL="68580" marR="68580" marT="0" marB="0" anchor="ctr"/>
                </a:tc>
                <a:tc>
                  <a:txBody>
                    <a:bodyPr/>
                    <a:lstStyle/>
                    <a:p>
                      <a:pPr algn="ctr">
                        <a:lnSpc>
                          <a:spcPct val="107000"/>
                        </a:lnSpc>
                        <a:spcAft>
                          <a:spcPts val="0"/>
                        </a:spcAft>
                      </a:pPr>
                      <a:r>
                        <a:rPr lang="en-US" sz="1400">
                          <a:effectLst/>
                        </a:rPr>
                        <a:t>X</a:t>
                      </a:r>
                      <a:endParaRPr lang="en-GB" sz="2000">
                        <a:effectLst/>
                        <a:latin typeface="Calibri"/>
                        <a:ea typeface="Calibri"/>
                        <a:cs typeface="Arial"/>
                      </a:endParaRPr>
                    </a:p>
                  </a:txBody>
                  <a:tcPr marL="68580" marR="68580" marT="0" marB="0" anchor="ctr"/>
                </a:tc>
                <a:tc>
                  <a:txBody>
                    <a:bodyPr/>
                    <a:lstStyle/>
                    <a:p>
                      <a:pPr algn="ctr">
                        <a:lnSpc>
                          <a:spcPct val="107000"/>
                        </a:lnSpc>
                        <a:spcAft>
                          <a:spcPts val="0"/>
                        </a:spcAft>
                      </a:pPr>
                      <a:r>
                        <a:rPr lang="en-US" sz="1400">
                          <a:effectLst/>
                        </a:rPr>
                        <a:t>X</a:t>
                      </a:r>
                      <a:endParaRPr lang="en-GB" sz="2000">
                        <a:effectLst/>
                        <a:latin typeface="Calibri"/>
                        <a:ea typeface="Calibri"/>
                        <a:cs typeface="Arial"/>
                      </a:endParaRPr>
                    </a:p>
                  </a:txBody>
                  <a:tcPr marL="68580" marR="68580" marT="0" marB="0" anchor="ctr"/>
                </a:tc>
                <a:tc>
                  <a:txBody>
                    <a:bodyPr/>
                    <a:lstStyle/>
                    <a:p>
                      <a:pPr algn="ctr">
                        <a:lnSpc>
                          <a:spcPct val="107000"/>
                        </a:lnSpc>
                        <a:spcAft>
                          <a:spcPts val="0"/>
                        </a:spcAft>
                      </a:pPr>
                      <a:r>
                        <a:rPr lang="en-US" sz="1400">
                          <a:effectLst/>
                        </a:rPr>
                        <a:t>X</a:t>
                      </a:r>
                      <a:endParaRPr lang="en-GB" sz="2000">
                        <a:effectLst/>
                        <a:latin typeface="Calibri"/>
                        <a:ea typeface="Calibri"/>
                        <a:cs typeface="Arial"/>
                      </a:endParaRPr>
                    </a:p>
                  </a:txBody>
                  <a:tcPr marL="68580" marR="68580" marT="0" marB="0" anchor="ctr"/>
                </a:tc>
                <a:tc>
                  <a:txBody>
                    <a:bodyPr/>
                    <a:lstStyle/>
                    <a:p>
                      <a:pPr algn="ctr">
                        <a:lnSpc>
                          <a:spcPct val="107000"/>
                        </a:lnSpc>
                        <a:spcAft>
                          <a:spcPts val="0"/>
                        </a:spcAft>
                      </a:pPr>
                      <a:r>
                        <a:rPr lang="en-US" sz="1400">
                          <a:effectLst/>
                        </a:rPr>
                        <a:t>X</a:t>
                      </a:r>
                      <a:endParaRPr lang="en-GB" sz="2000">
                        <a:effectLst/>
                        <a:latin typeface="Calibri"/>
                        <a:ea typeface="Calibri"/>
                        <a:cs typeface="Arial"/>
                      </a:endParaRPr>
                    </a:p>
                  </a:txBody>
                  <a:tcPr marL="68580" marR="68580" marT="0" marB="0" anchor="ctr"/>
                </a:tc>
                <a:tc>
                  <a:txBody>
                    <a:bodyPr/>
                    <a:lstStyle/>
                    <a:p>
                      <a:pPr algn="ctr">
                        <a:lnSpc>
                          <a:spcPct val="107000"/>
                        </a:lnSpc>
                        <a:spcAft>
                          <a:spcPts val="0"/>
                        </a:spcAft>
                      </a:pPr>
                      <a:r>
                        <a:rPr lang="en-US" sz="1400">
                          <a:effectLst/>
                        </a:rPr>
                        <a:t>X</a:t>
                      </a:r>
                      <a:endParaRPr lang="en-GB" sz="2000">
                        <a:effectLst/>
                        <a:latin typeface="Calibri"/>
                        <a:ea typeface="Calibri"/>
                        <a:cs typeface="Arial"/>
                      </a:endParaRPr>
                    </a:p>
                  </a:txBody>
                  <a:tcPr marL="68580" marR="68580" marT="0" marB="0" anchor="ctr"/>
                </a:tc>
                <a:extLst>
                  <a:ext uri="{0D108BD9-81ED-4DB2-BD59-A6C34878D82A}">
                    <a16:rowId xmlns:a16="http://schemas.microsoft.com/office/drawing/2014/main" val="10005"/>
                  </a:ext>
                </a:extLst>
              </a:tr>
              <a:tr h="578488">
                <a:tc>
                  <a:txBody>
                    <a:bodyPr/>
                    <a:lstStyle/>
                    <a:p>
                      <a:pPr algn="ctr">
                        <a:lnSpc>
                          <a:spcPct val="107000"/>
                        </a:lnSpc>
                        <a:spcAft>
                          <a:spcPts val="0"/>
                        </a:spcAft>
                      </a:pPr>
                      <a:r>
                        <a:rPr lang="en-US" sz="1400">
                          <a:effectLst/>
                        </a:rPr>
                        <a:t>WP6</a:t>
                      </a:r>
                      <a:endParaRPr lang="en-GB" sz="2000">
                        <a:effectLst/>
                        <a:latin typeface="Calibri"/>
                        <a:ea typeface="Calibri"/>
                        <a:cs typeface="Arial"/>
                      </a:endParaRPr>
                    </a:p>
                  </a:txBody>
                  <a:tcPr marL="68580" marR="68580" marT="0" marB="0" anchor="ctr"/>
                </a:tc>
                <a:tc>
                  <a:txBody>
                    <a:bodyPr/>
                    <a:lstStyle/>
                    <a:p>
                      <a:pPr>
                        <a:lnSpc>
                          <a:spcPct val="107000"/>
                        </a:lnSpc>
                        <a:spcAft>
                          <a:spcPts val="0"/>
                        </a:spcAft>
                      </a:pPr>
                      <a:r>
                        <a:rPr lang="en-US" sz="1400">
                          <a:effectLst/>
                        </a:rPr>
                        <a:t>ECTS Accreditation Team</a:t>
                      </a:r>
                      <a:endParaRPr lang="en-GB" sz="2000">
                        <a:effectLst/>
                        <a:latin typeface="Calibri"/>
                        <a:ea typeface="Calibri"/>
                        <a:cs typeface="Arial"/>
                      </a:endParaRPr>
                    </a:p>
                  </a:txBody>
                  <a:tcPr marL="68580" marR="68580" marT="0" marB="0" anchor="ctr"/>
                </a:tc>
                <a:tc>
                  <a:txBody>
                    <a:bodyPr/>
                    <a:lstStyle/>
                    <a:p>
                      <a:pPr algn="ctr">
                        <a:lnSpc>
                          <a:spcPct val="107000"/>
                        </a:lnSpc>
                        <a:spcAft>
                          <a:spcPts val="0"/>
                        </a:spcAft>
                      </a:pPr>
                      <a:r>
                        <a:rPr lang="en-US" sz="1400">
                          <a:effectLst/>
                        </a:rPr>
                        <a:t>12</a:t>
                      </a:r>
                      <a:endParaRPr lang="en-GB" sz="2000">
                        <a:effectLst/>
                        <a:latin typeface="Calibri"/>
                        <a:ea typeface="Calibri"/>
                        <a:cs typeface="Arial"/>
                      </a:endParaRPr>
                    </a:p>
                  </a:txBody>
                  <a:tcPr marL="68580" marR="68580" marT="0" marB="0" anchor="ctr"/>
                </a:tc>
                <a:tc>
                  <a:txBody>
                    <a:bodyPr/>
                    <a:lstStyle/>
                    <a:p>
                      <a:pPr algn="ctr">
                        <a:lnSpc>
                          <a:spcPct val="107000"/>
                        </a:lnSpc>
                        <a:spcAft>
                          <a:spcPts val="0"/>
                        </a:spcAft>
                      </a:pPr>
                      <a:r>
                        <a:rPr lang="en-US" sz="1400">
                          <a:effectLst/>
                        </a:rPr>
                        <a:t>X</a:t>
                      </a:r>
                      <a:endParaRPr lang="en-GB" sz="2000">
                        <a:effectLst/>
                        <a:latin typeface="Calibri"/>
                        <a:ea typeface="Calibri"/>
                        <a:cs typeface="Arial"/>
                      </a:endParaRPr>
                    </a:p>
                  </a:txBody>
                  <a:tcPr marL="68580" marR="68580" marT="0" marB="0" anchor="ctr"/>
                </a:tc>
                <a:tc>
                  <a:txBody>
                    <a:bodyPr/>
                    <a:lstStyle/>
                    <a:p>
                      <a:pPr algn="ctr">
                        <a:lnSpc>
                          <a:spcPct val="107000"/>
                        </a:lnSpc>
                        <a:spcAft>
                          <a:spcPts val="0"/>
                        </a:spcAft>
                      </a:pPr>
                      <a:r>
                        <a:rPr lang="en-US" sz="1400">
                          <a:effectLst/>
                        </a:rPr>
                        <a:t>X</a:t>
                      </a:r>
                      <a:endParaRPr lang="en-GB" sz="2000">
                        <a:effectLst/>
                        <a:latin typeface="Calibri"/>
                        <a:ea typeface="Calibri"/>
                        <a:cs typeface="Arial"/>
                      </a:endParaRPr>
                    </a:p>
                  </a:txBody>
                  <a:tcPr marL="68580" marR="68580" marT="0" marB="0" anchor="ctr"/>
                </a:tc>
                <a:tc>
                  <a:txBody>
                    <a:bodyPr/>
                    <a:lstStyle/>
                    <a:p>
                      <a:pPr algn="ctr">
                        <a:lnSpc>
                          <a:spcPct val="107000"/>
                        </a:lnSpc>
                        <a:spcAft>
                          <a:spcPts val="0"/>
                        </a:spcAft>
                      </a:pPr>
                      <a:r>
                        <a:rPr lang="en-US" sz="1400">
                          <a:effectLst/>
                        </a:rPr>
                        <a:t>X</a:t>
                      </a:r>
                      <a:endParaRPr lang="en-GB" sz="2000">
                        <a:effectLst/>
                        <a:latin typeface="Calibri"/>
                        <a:ea typeface="Calibri"/>
                        <a:cs typeface="Arial"/>
                      </a:endParaRPr>
                    </a:p>
                  </a:txBody>
                  <a:tcPr marL="68580" marR="68580" marT="0" marB="0" anchor="ctr"/>
                </a:tc>
                <a:tc>
                  <a:txBody>
                    <a:bodyPr/>
                    <a:lstStyle/>
                    <a:p>
                      <a:pPr algn="ctr">
                        <a:lnSpc>
                          <a:spcPct val="107000"/>
                        </a:lnSpc>
                        <a:spcAft>
                          <a:spcPts val="0"/>
                        </a:spcAft>
                      </a:pPr>
                      <a:r>
                        <a:rPr lang="en-US" sz="1400">
                          <a:effectLst/>
                        </a:rPr>
                        <a:t>X</a:t>
                      </a:r>
                      <a:endParaRPr lang="en-GB" sz="2000">
                        <a:effectLst/>
                        <a:latin typeface="Calibri"/>
                        <a:ea typeface="Calibri"/>
                        <a:cs typeface="Arial"/>
                      </a:endParaRPr>
                    </a:p>
                  </a:txBody>
                  <a:tcPr marL="68580" marR="68580" marT="0" marB="0" anchor="ctr"/>
                </a:tc>
                <a:tc>
                  <a:txBody>
                    <a:bodyPr/>
                    <a:lstStyle/>
                    <a:p>
                      <a:pPr algn="ctr">
                        <a:lnSpc>
                          <a:spcPct val="107000"/>
                        </a:lnSpc>
                        <a:spcAft>
                          <a:spcPts val="0"/>
                        </a:spcAft>
                      </a:pPr>
                      <a:r>
                        <a:rPr lang="en-US" sz="1400">
                          <a:effectLst/>
                        </a:rPr>
                        <a:t>X</a:t>
                      </a:r>
                      <a:endParaRPr lang="en-GB" sz="2000">
                        <a:effectLst/>
                        <a:latin typeface="Calibri"/>
                        <a:ea typeface="Calibri"/>
                        <a:cs typeface="Arial"/>
                      </a:endParaRPr>
                    </a:p>
                  </a:txBody>
                  <a:tcPr marL="68580" marR="68580" marT="0" marB="0" anchor="ctr"/>
                </a:tc>
                <a:tc>
                  <a:txBody>
                    <a:bodyPr/>
                    <a:lstStyle/>
                    <a:p>
                      <a:pPr algn="ctr">
                        <a:lnSpc>
                          <a:spcPct val="107000"/>
                        </a:lnSpc>
                        <a:spcAft>
                          <a:spcPts val="0"/>
                        </a:spcAft>
                      </a:pPr>
                      <a:r>
                        <a:rPr lang="en-US" sz="1400">
                          <a:effectLst/>
                        </a:rPr>
                        <a:t>X</a:t>
                      </a:r>
                      <a:endParaRPr lang="en-GB" sz="2000">
                        <a:effectLst/>
                        <a:latin typeface="Calibri"/>
                        <a:ea typeface="Calibri"/>
                        <a:cs typeface="Arial"/>
                      </a:endParaRPr>
                    </a:p>
                  </a:txBody>
                  <a:tcPr marL="68580" marR="68580" marT="0" marB="0" anchor="ctr"/>
                </a:tc>
                <a:tc>
                  <a:txBody>
                    <a:bodyPr/>
                    <a:lstStyle/>
                    <a:p>
                      <a:pPr algn="ctr">
                        <a:lnSpc>
                          <a:spcPct val="107000"/>
                        </a:lnSpc>
                        <a:spcAft>
                          <a:spcPts val="0"/>
                        </a:spcAft>
                      </a:pPr>
                      <a:r>
                        <a:rPr lang="en-US" sz="1400">
                          <a:effectLst/>
                        </a:rPr>
                        <a:t>X</a:t>
                      </a:r>
                      <a:endParaRPr lang="en-GB" sz="2000">
                        <a:effectLst/>
                        <a:latin typeface="Calibri"/>
                        <a:ea typeface="Calibri"/>
                        <a:cs typeface="Arial"/>
                      </a:endParaRPr>
                    </a:p>
                  </a:txBody>
                  <a:tcPr marL="68580" marR="68580" marT="0" marB="0" anchor="ctr"/>
                </a:tc>
                <a:tc>
                  <a:txBody>
                    <a:bodyPr/>
                    <a:lstStyle/>
                    <a:p>
                      <a:pPr algn="ctr">
                        <a:lnSpc>
                          <a:spcPct val="107000"/>
                        </a:lnSpc>
                        <a:spcAft>
                          <a:spcPts val="0"/>
                        </a:spcAft>
                      </a:pPr>
                      <a:r>
                        <a:rPr lang="en-US" sz="1400">
                          <a:effectLst/>
                        </a:rPr>
                        <a:t>X</a:t>
                      </a:r>
                      <a:endParaRPr lang="en-GB" sz="2000">
                        <a:effectLst/>
                        <a:latin typeface="Calibri"/>
                        <a:ea typeface="Calibri"/>
                        <a:cs typeface="Arial"/>
                      </a:endParaRPr>
                    </a:p>
                  </a:txBody>
                  <a:tcPr marL="68580" marR="68580" marT="0" marB="0" anchor="ctr"/>
                </a:tc>
                <a:tc>
                  <a:txBody>
                    <a:bodyPr/>
                    <a:lstStyle/>
                    <a:p>
                      <a:pPr algn="ctr">
                        <a:lnSpc>
                          <a:spcPct val="107000"/>
                        </a:lnSpc>
                        <a:spcAft>
                          <a:spcPts val="0"/>
                        </a:spcAft>
                      </a:pPr>
                      <a:r>
                        <a:rPr lang="en-US" sz="1400">
                          <a:effectLst/>
                        </a:rPr>
                        <a:t>X</a:t>
                      </a:r>
                      <a:endParaRPr lang="en-GB" sz="2000">
                        <a:effectLst/>
                        <a:latin typeface="Calibri"/>
                        <a:ea typeface="Calibri"/>
                        <a:cs typeface="Arial"/>
                      </a:endParaRPr>
                    </a:p>
                  </a:txBody>
                  <a:tcPr marL="68580" marR="68580" marT="0" marB="0" anchor="ctr"/>
                </a:tc>
                <a:tc>
                  <a:txBody>
                    <a:bodyPr/>
                    <a:lstStyle/>
                    <a:p>
                      <a:pPr algn="ctr">
                        <a:lnSpc>
                          <a:spcPct val="107000"/>
                        </a:lnSpc>
                        <a:spcAft>
                          <a:spcPts val="0"/>
                        </a:spcAft>
                      </a:pPr>
                      <a:r>
                        <a:rPr lang="en-US" sz="1400">
                          <a:effectLst/>
                        </a:rPr>
                        <a:t>X</a:t>
                      </a:r>
                      <a:endParaRPr lang="en-GB" sz="2000">
                        <a:effectLst/>
                        <a:latin typeface="Calibri"/>
                        <a:ea typeface="Calibri"/>
                        <a:cs typeface="Arial"/>
                      </a:endParaRPr>
                    </a:p>
                  </a:txBody>
                  <a:tcPr marL="68580" marR="68580" marT="0" marB="0" anchor="ctr"/>
                </a:tc>
                <a:tc>
                  <a:txBody>
                    <a:bodyPr/>
                    <a:lstStyle/>
                    <a:p>
                      <a:pPr algn="ctr">
                        <a:lnSpc>
                          <a:spcPct val="107000"/>
                        </a:lnSpc>
                        <a:spcAft>
                          <a:spcPts val="0"/>
                        </a:spcAft>
                      </a:pPr>
                      <a:r>
                        <a:rPr lang="en-US" sz="1400">
                          <a:effectLst/>
                        </a:rPr>
                        <a:t>X</a:t>
                      </a:r>
                      <a:endParaRPr lang="en-GB" sz="2000">
                        <a:effectLst/>
                        <a:latin typeface="Calibri"/>
                        <a:ea typeface="Calibri"/>
                        <a:cs typeface="Arial"/>
                      </a:endParaRPr>
                    </a:p>
                  </a:txBody>
                  <a:tcPr marL="68580" marR="68580" marT="0" marB="0" anchor="ctr"/>
                </a:tc>
                <a:tc>
                  <a:txBody>
                    <a:bodyPr/>
                    <a:lstStyle/>
                    <a:p>
                      <a:pPr algn="ctr">
                        <a:lnSpc>
                          <a:spcPct val="107000"/>
                        </a:lnSpc>
                        <a:spcAft>
                          <a:spcPts val="0"/>
                        </a:spcAft>
                      </a:pPr>
                      <a:r>
                        <a:rPr lang="en-US" sz="1400">
                          <a:effectLst/>
                        </a:rPr>
                        <a:t>X</a:t>
                      </a:r>
                      <a:endParaRPr lang="en-GB" sz="2000">
                        <a:effectLst/>
                        <a:latin typeface="Calibri"/>
                        <a:ea typeface="Calibri"/>
                        <a:cs typeface="Arial"/>
                      </a:endParaRPr>
                    </a:p>
                  </a:txBody>
                  <a:tcPr marL="68580" marR="68580" marT="0" marB="0" anchor="ctr"/>
                </a:tc>
                <a:extLst>
                  <a:ext uri="{0D108BD9-81ED-4DB2-BD59-A6C34878D82A}">
                    <a16:rowId xmlns:a16="http://schemas.microsoft.com/office/drawing/2014/main" val="10006"/>
                  </a:ext>
                </a:extLst>
              </a:tr>
              <a:tr h="254056">
                <a:tc>
                  <a:txBody>
                    <a:bodyPr/>
                    <a:lstStyle/>
                    <a:p>
                      <a:pPr algn="ctr">
                        <a:lnSpc>
                          <a:spcPct val="107000"/>
                        </a:lnSpc>
                        <a:spcAft>
                          <a:spcPts val="0"/>
                        </a:spcAft>
                      </a:pPr>
                      <a:r>
                        <a:rPr lang="en-US" sz="1400">
                          <a:effectLst/>
                        </a:rPr>
                        <a:t>WP7&amp;8</a:t>
                      </a:r>
                      <a:endParaRPr lang="en-GB" sz="2000">
                        <a:effectLst/>
                        <a:latin typeface="Calibri"/>
                        <a:ea typeface="Calibri"/>
                        <a:cs typeface="Arial"/>
                      </a:endParaRPr>
                    </a:p>
                  </a:txBody>
                  <a:tcPr marL="68580" marR="68580" marT="0" marB="0" anchor="ctr"/>
                </a:tc>
                <a:tc>
                  <a:txBody>
                    <a:bodyPr/>
                    <a:lstStyle/>
                    <a:p>
                      <a:pPr>
                        <a:lnSpc>
                          <a:spcPct val="107000"/>
                        </a:lnSpc>
                        <a:spcAft>
                          <a:spcPts val="0"/>
                        </a:spcAft>
                      </a:pPr>
                      <a:r>
                        <a:rPr lang="en-US" sz="1400">
                          <a:effectLst/>
                        </a:rPr>
                        <a:t>Create Courses</a:t>
                      </a:r>
                      <a:endParaRPr lang="en-GB" sz="2000">
                        <a:effectLst/>
                        <a:latin typeface="Calibri"/>
                        <a:ea typeface="Calibri"/>
                        <a:cs typeface="Arial"/>
                      </a:endParaRPr>
                    </a:p>
                  </a:txBody>
                  <a:tcPr marL="68580" marR="68580" marT="0" marB="0" anchor="ctr"/>
                </a:tc>
                <a:tc>
                  <a:txBody>
                    <a:bodyPr/>
                    <a:lstStyle/>
                    <a:p>
                      <a:pPr algn="ctr">
                        <a:lnSpc>
                          <a:spcPct val="107000"/>
                        </a:lnSpc>
                        <a:spcAft>
                          <a:spcPts val="0"/>
                        </a:spcAft>
                      </a:pPr>
                      <a:r>
                        <a:rPr lang="en-US" sz="1400">
                          <a:effectLst/>
                        </a:rPr>
                        <a:t>5</a:t>
                      </a:r>
                      <a:endParaRPr lang="en-GB" sz="2000">
                        <a:effectLst/>
                        <a:latin typeface="Calibri"/>
                        <a:ea typeface="Calibri"/>
                        <a:cs typeface="Arial"/>
                      </a:endParaRPr>
                    </a:p>
                  </a:txBody>
                  <a:tcPr marL="68580" marR="68580" marT="0" marB="0" anchor="ctr"/>
                </a:tc>
                <a:tc>
                  <a:txBody>
                    <a:bodyPr/>
                    <a:lstStyle/>
                    <a:p>
                      <a:pPr algn="ctr">
                        <a:lnSpc>
                          <a:spcPct val="107000"/>
                        </a:lnSpc>
                        <a:spcAft>
                          <a:spcPts val="0"/>
                        </a:spcAft>
                      </a:pPr>
                      <a:r>
                        <a:rPr lang="en-US" sz="1400">
                          <a:effectLst/>
                        </a:rPr>
                        <a:t>X</a:t>
                      </a:r>
                      <a:endParaRPr lang="en-GB" sz="2000">
                        <a:effectLst/>
                        <a:latin typeface="Calibri"/>
                        <a:ea typeface="Calibri"/>
                        <a:cs typeface="Arial"/>
                      </a:endParaRPr>
                    </a:p>
                  </a:txBody>
                  <a:tcPr marL="68580" marR="68580" marT="0" marB="0" anchor="ctr"/>
                </a:tc>
                <a:tc>
                  <a:txBody>
                    <a:bodyPr/>
                    <a:lstStyle/>
                    <a:p>
                      <a:pPr algn="ctr">
                        <a:lnSpc>
                          <a:spcPct val="107000"/>
                        </a:lnSpc>
                        <a:spcAft>
                          <a:spcPts val="0"/>
                        </a:spcAft>
                      </a:pPr>
                      <a:r>
                        <a:rPr lang="en-US" sz="1400">
                          <a:effectLst/>
                        </a:rPr>
                        <a:t>X</a:t>
                      </a:r>
                      <a:endParaRPr lang="en-GB" sz="2000">
                        <a:effectLst/>
                        <a:latin typeface="Calibri"/>
                        <a:ea typeface="Calibri"/>
                        <a:cs typeface="Arial"/>
                      </a:endParaRPr>
                    </a:p>
                  </a:txBody>
                  <a:tcPr marL="68580" marR="68580" marT="0" marB="0" anchor="ctr"/>
                </a:tc>
                <a:tc>
                  <a:txBody>
                    <a:bodyPr/>
                    <a:lstStyle/>
                    <a:p>
                      <a:pPr algn="ctr">
                        <a:lnSpc>
                          <a:spcPct val="107000"/>
                        </a:lnSpc>
                        <a:spcAft>
                          <a:spcPts val="0"/>
                        </a:spcAft>
                      </a:pPr>
                      <a:r>
                        <a:rPr lang="en-US" sz="1400">
                          <a:effectLst/>
                        </a:rPr>
                        <a:t>X</a:t>
                      </a:r>
                      <a:endParaRPr lang="en-GB" sz="2000">
                        <a:effectLst/>
                        <a:latin typeface="Calibri"/>
                        <a:ea typeface="Calibri"/>
                        <a:cs typeface="Arial"/>
                      </a:endParaRPr>
                    </a:p>
                  </a:txBody>
                  <a:tcPr marL="68580" marR="68580" marT="0" marB="0" anchor="ctr"/>
                </a:tc>
                <a:tc>
                  <a:txBody>
                    <a:bodyPr/>
                    <a:lstStyle/>
                    <a:p>
                      <a:pPr algn="ctr">
                        <a:lnSpc>
                          <a:spcPct val="107000"/>
                        </a:lnSpc>
                        <a:spcAft>
                          <a:spcPts val="0"/>
                        </a:spcAft>
                      </a:pPr>
                      <a:r>
                        <a:rPr lang="en-US" sz="1400">
                          <a:effectLst/>
                        </a:rPr>
                        <a:t>X</a:t>
                      </a:r>
                      <a:endParaRPr lang="en-GB" sz="2000">
                        <a:effectLst/>
                        <a:latin typeface="Calibri"/>
                        <a:ea typeface="Calibri"/>
                        <a:cs typeface="Arial"/>
                      </a:endParaRPr>
                    </a:p>
                  </a:txBody>
                  <a:tcPr marL="68580" marR="68580" marT="0" marB="0" anchor="ctr"/>
                </a:tc>
                <a:tc>
                  <a:txBody>
                    <a:bodyPr/>
                    <a:lstStyle/>
                    <a:p>
                      <a:pPr algn="ctr">
                        <a:lnSpc>
                          <a:spcPct val="107000"/>
                        </a:lnSpc>
                        <a:spcAft>
                          <a:spcPts val="0"/>
                        </a:spcAft>
                      </a:pPr>
                      <a:r>
                        <a:rPr lang="en-US" sz="1400">
                          <a:effectLst/>
                        </a:rPr>
                        <a:t>X</a:t>
                      </a:r>
                      <a:endParaRPr lang="en-GB" sz="2000">
                        <a:effectLst/>
                        <a:latin typeface="Calibri"/>
                        <a:ea typeface="Calibri"/>
                        <a:cs typeface="Arial"/>
                      </a:endParaRPr>
                    </a:p>
                  </a:txBody>
                  <a:tcPr marL="68580" marR="68580" marT="0" marB="0" anchor="ctr"/>
                </a:tc>
                <a:tc>
                  <a:txBody>
                    <a:bodyPr/>
                    <a:lstStyle/>
                    <a:p>
                      <a:pPr>
                        <a:lnSpc>
                          <a:spcPct val="107000"/>
                        </a:lnSpc>
                        <a:spcAft>
                          <a:spcPts val="0"/>
                        </a:spcAft>
                      </a:pPr>
                      <a:r>
                        <a:rPr lang="en-US" sz="1400">
                          <a:effectLst/>
                        </a:rPr>
                        <a:t> </a:t>
                      </a:r>
                      <a:endParaRPr lang="en-GB" sz="2000">
                        <a:effectLst/>
                        <a:latin typeface="Calibri"/>
                        <a:ea typeface="Calibri"/>
                        <a:cs typeface="Arial"/>
                      </a:endParaRPr>
                    </a:p>
                  </a:txBody>
                  <a:tcPr marL="68580" marR="68580" marT="0" marB="0" anchor="b"/>
                </a:tc>
                <a:tc>
                  <a:txBody>
                    <a:bodyPr/>
                    <a:lstStyle/>
                    <a:p>
                      <a:pPr>
                        <a:lnSpc>
                          <a:spcPct val="107000"/>
                        </a:lnSpc>
                        <a:spcAft>
                          <a:spcPts val="0"/>
                        </a:spcAft>
                      </a:pPr>
                      <a:r>
                        <a:rPr lang="en-US" sz="1400">
                          <a:effectLst/>
                        </a:rPr>
                        <a:t> </a:t>
                      </a:r>
                      <a:endParaRPr lang="en-GB" sz="2000">
                        <a:effectLst/>
                        <a:latin typeface="Calibri"/>
                        <a:ea typeface="Calibri"/>
                        <a:cs typeface="Arial"/>
                      </a:endParaRPr>
                    </a:p>
                  </a:txBody>
                  <a:tcPr marL="68580" marR="68580" marT="0" marB="0" anchor="b"/>
                </a:tc>
                <a:tc>
                  <a:txBody>
                    <a:bodyPr/>
                    <a:lstStyle/>
                    <a:p>
                      <a:pPr>
                        <a:lnSpc>
                          <a:spcPct val="107000"/>
                        </a:lnSpc>
                        <a:spcAft>
                          <a:spcPts val="0"/>
                        </a:spcAft>
                      </a:pPr>
                      <a:r>
                        <a:rPr lang="en-US" sz="1400">
                          <a:effectLst/>
                        </a:rPr>
                        <a:t> </a:t>
                      </a:r>
                      <a:endParaRPr lang="en-GB" sz="2000">
                        <a:effectLst/>
                        <a:latin typeface="Calibri"/>
                        <a:ea typeface="Calibri"/>
                        <a:cs typeface="Arial"/>
                      </a:endParaRPr>
                    </a:p>
                  </a:txBody>
                  <a:tcPr marL="68580" marR="68580" marT="0" marB="0" anchor="b"/>
                </a:tc>
                <a:tc>
                  <a:txBody>
                    <a:bodyPr/>
                    <a:lstStyle/>
                    <a:p>
                      <a:pPr>
                        <a:lnSpc>
                          <a:spcPct val="107000"/>
                        </a:lnSpc>
                        <a:spcAft>
                          <a:spcPts val="0"/>
                        </a:spcAft>
                      </a:pPr>
                      <a:r>
                        <a:rPr lang="en-US" sz="1400">
                          <a:effectLst/>
                        </a:rPr>
                        <a:t> </a:t>
                      </a:r>
                      <a:endParaRPr lang="en-GB" sz="2000">
                        <a:effectLst/>
                        <a:latin typeface="Calibri"/>
                        <a:ea typeface="Calibri"/>
                        <a:cs typeface="Arial"/>
                      </a:endParaRPr>
                    </a:p>
                  </a:txBody>
                  <a:tcPr marL="68580" marR="68580" marT="0" marB="0" anchor="b"/>
                </a:tc>
                <a:tc>
                  <a:txBody>
                    <a:bodyPr/>
                    <a:lstStyle/>
                    <a:p>
                      <a:pPr>
                        <a:lnSpc>
                          <a:spcPct val="107000"/>
                        </a:lnSpc>
                        <a:spcAft>
                          <a:spcPts val="0"/>
                        </a:spcAft>
                      </a:pPr>
                      <a:r>
                        <a:rPr lang="en-US" sz="1400">
                          <a:effectLst/>
                        </a:rPr>
                        <a:t> </a:t>
                      </a:r>
                      <a:endParaRPr lang="en-GB" sz="2000">
                        <a:effectLst/>
                        <a:latin typeface="Calibri"/>
                        <a:ea typeface="Calibri"/>
                        <a:cs typeface="Arial"/>
                      </a:endParaRPr>
                    </a:p>
                  </a:txBody>
                  <a:tcPr marL="68580" marR="68580" marT="0" marB="0" anchor="b"/>
                </a:tc>
                <a:tc>
                  <a:txBody>
                    <a:bodyPr/>
                    <a:lstStyle/>
                    <a:p>
                      <a:pPr>
                        <a:lnSpc>
                          <a:spcPct val="107000"/>
                        </a:lnSpc>
                        <a:spcAft>
                          <a:spcPts val="0"/>
                        </a:spcAft>
                      </a:pPr>
                      <a:r>
                        <a:rPr lang="en-US" sz="1400">
                          <a:effectLst/>
                        </a:rPr>
                        <a:t> </a:t>
                      </a:r>
                      <a:endParaRPr lang="en-GB" sz="2000">
                        <a:effectLst/>
                        <a:latin typeface="Calibri"/>
                        <a:ea typeface="Calibri"/>
                        <a:cs typeface="Arial"/>
                      </a:endParaRPr>
                    </a:p>
                  </a:txBody>
                  <a:tcPr marL="68580" marR="68580" marT="0" marB="0" anchor="b"/>
                </a:tc>
                <a:tc>
                  <a:txBody>
                    <a:bodyPr/>
                    <a:lstStyle/>
                    <a:p>
                      <a:pPr>
                        <a:lnSpc>
                          <a:spcPct val="107000"/>
                        </a:lnSpc>
                        <a:spcAft>
                          <a:spcPts val="0"/>
                        </a:spcAft>
                      </a:pPr>
                      <a:r>
                        <a:rPr lang="en-US" sz="1400">
                          <a:effectLst/>
                        </a:rPr>
                        <a:t> </a:t>
                      </a:r>
                      <a:endParaRPr lang="en-GB" sz="2000">
                        <a:effectLst/>
                        <a:latin typeface="Calibri"/>
                        <a:ea typeface="Calibri"/>
                        <a:cs typeface="Arial"/>
                      </a:endParaRPr>
                    </a:p>
                  </a:txBody>
                  <a:tcPr marL="68580" marR="68580" marT="0" marB="0" anchor="b"/>
                </a:tc>
                <a:extLst>
                  <a:ext uri="{0D108BD9-81ED-4DB2-BD59-A6C34878D82A}">
                    <a16:rowId xmlns:a16="http://schemas.microsoft.com/office/drawing/2014/main" val="10007"/>
                  </a:ext>
                </a:extLst>
              </a:tr>
              <a:tr h="254056">
                <a:tc>
                  <a:txBody>
                    <a:bodyPr/>
                    <a:lstStyle/>
                    <a:p>
                      <a:pPr algn="ctr">
                        <a:lnSpc>
                          <a:spcPct val="107000"/>
                        </a:lnSpc>
                        <a:spcAft>
                          <a:spcPts val="0"/>
                        </a:spcAft>
                      </a:pPr>
                      <a:r>
                        <a:rPr lang="en-US" sz="1400">
                          <a:effectLst/>
                        </a:rPr>
                        <a:t>WP9</a:t>
                      </a:r>
                      <a:endParaRPr lang="en-GB" sz="2000">
                        <a:effectLst/>
                        <a:latin typeface="Calibri"/>
                        <a:ea typeface="Calibri"/>
                        <a:cs typeface="Arial"/>
                      </a:endParaRPr>
                    </a:p>
                  </a:txBody>
                  <a:tcPr marL="68580" marR="68580" marT="0" marB="0" anchor="ctr"/>
                </a:tc>
                <a:tc>
                  <a:txBody>
                    <a:bodyPr/>
                    <a:lstStyle/>
                    <a:p>
                      <a:pPr>
                        <a:lnSpc>
                          <a:spcPct val="107000"/>
                        </a:lnSpc>
                        <a:spcAft>
                          <a:spcPts val="0"/>
                        </a:spcAft>
                      </a:pPr>
                      <a:r>
                        <a:rPr lang="en-US" sz="1400">
                          <a:effectLst/>
                        </a:rPr>
                        <a:t>Course Delivery</a:t>
                      </a:r>
                      <a:endParaRPr lang="en-GB" sz="2000">
                        <a:effectLst/>
                        <a:latin typeface="Calibri"/>
                        <a:ea typeface="Calibri"/>
                        <a:cs typeface="Arial"/>
                      </a:endParaRPr>
                    </a:p>
                  </a:txBody>
                  <a:tcPr marL="68580" marR="68580" marT="0" marB="0" anchor="ctr"/>
                </a:tc>
                <a:tc>
                  <a:txBody>
                    <a:bodyPr/>
                    <a:lstStyle/>
                    <a:p>
                      <a:pPr algn="ctr">
                        <a:lnSpc>
                          <a:spcPct val="107000"/>
                        </a:lnSpc>
                        <a:spcAft>
                          <a:spcPts val="0"/>
                        </a:spcAft>
                      </a:pPr>
                      <a:r>
                        <a:rPr lang="en-US" sz="1400">
                          <a:effectLst/>
                        </a:rPr>
                        <a:t>9</a:t>
                      </a:r>
                      <a:endParaRPr lang="en-GB" sz="2000">
                        <a:effectLst/>
                        <a:latin typeface="Calibri"/>
                        <a:ea typeface="Calibri"/>
                        <a:cs typeface="Arial"/>
                      </a:endParaRPr>
                    </a:p>
                  </a:txBody>
                  <a:tcPr marL="68580" marR="68580" marT="0" marB="0" anchor="ctr"/>
                </a:tc>
                <a:tc>
                  <a:txBody>
                    <a:bodyPr/>
                    <a:lstStyle/>
                    <a:p>
                      <a:pPr>
                        <a:lnSpc>
                          <a:spcPct val="107000"/>
                        </a:lnSpc>
                        <a:spcAft>
                          <a:spcPts val="0"/>
                        </a:spcAft>
                      </a:pPr>
                      <a:r>
                        <a:rPr lang="en-US" sz="1400">
                          <a:effectLst/>
                        </a:rPr>
                        <a:t> </a:t>
                      </a:r>
                      <a:endParaRPr lang="en-GB" sz="2000">
                        <a:effectLst/>
                        <a:latin typeface="Calibri"/>
                        <a:ea typeface="Calibri"/>
                        <a:cs typeface="Arial"/>
                      </a:endParaRPr>
                    </a:p>
                  </a:txBody>
                  <a:tcPr marL="68580" marR="68580" marT="0" marB="0" anchor="b"/>
                </a:tc>
                <a:tc>
                  <a:txBody>
                    <a:bodyPr/>
                    <a:lstStyle/>
                    <a:p>
                      <a:pPr>
                        <a:lnSpc>
                          <a:spcPct val="107000"/>
                        </a:lnSpc>
                        <a:spcAft>
                          <a:spcPts val="0"/>
                        </a:spcAft>
                      </a:pPr>
                      <a:r>
                        <a:rPr lang="en-US" sz="1400">
                          <a:effectLst/>
                        </a:rPr>
                        <a:t> </a:t>
                      </a:r>
                      <a:endParaRPr lang="en-GB" sz="2000">
                        <a:effectLst/>
                        <a:latin typeface="Calibri"/>
                        <a:ea typeface="Calibri"/>
                        <a:cs typeface="Arial"/>
                      </a:endParaRPr>
                    </a:p>
                  </a:txBody>
                  <a:tcPr marL="68580" marR="68580" marT="0" marB="0" anchor="b"/>
                </a:tc>
                <a:tc>
                  <a:txBody>
                    <a:bodyPr/>
                    <a:lstStyle/>
                    <a:p>
                      <a:pPr>
                        <a:lnSpc>
                          <a:spcPct val="107000"/>
                        </a:lnSpc>
                        <a:spcAft>
                          <a:spcPts val="0"/>
                        </a:spcAft>
                      </a:pPr>
                      <a:r>
                        <a:rPr lang="en-US" sz="1400">
                          <a:effectLst/>
                        </a:rPr>
                        <a:t> </a:t>
                      </a:r>
                      <a:endParaRPr lang="en-GB" sz="2000">
                        <a:effectLst/>
                        <a:latin typeface="Calibri"/>
                        <a:ea typeface="Calibri"/>
                        <a:cs typeface="Arial"/>
                      </a:endParaRPr>
                    </a:p>
                  </a:txBody>
                  <a:tcPr marL="68580" marR="68580" marT="0" marB="0" anchor="b"/>
                </a:tc>
                <a:tc>
                  <a:txBody>
                    <a:bodyPr/>
                    <a:lstStyle/>
                    <a:p>
                      <a:pPr algn="ctr">
                        <a:lnSpc>
                          <a:spcPct val="107000"/>
                        </a:lnSpc>
                        <a:spcAft>
                          <a:spcPts val="0"/>
                        </a:spcAft>
                      </a:pPr>
                      <a:r>
                        <a:rPr lang="en-US" sz="1400">
                          <a:effectLst/>
                        </a:rPr>
                        <a:t>X</a:t>
                      </a:r>
                      <a:endParaRPr lang="en-GB" sz="2000">
                        <a:effectLst/>
                        <a:latin typeface="Calibri"/>
                        <a:ea typeface="Calibri"/>
                        <a:cs typeface="Arial"/>
                      </a:endParaRPr>
                    </a:p>
                  </a:txBody>
                  <a:tcPr marL="68580" marR="68580" marT="0" marB="0" anchor="ctr"/>
                </a:tc>
                <a:tc>
                  <a:txBody>
                    <a:bodyPr/>
                    <a:lstStyle/>
                    <a:p>
                      <a:pPr algn="ctr">
                        <a:lnSpc>
                          <a:spcPct val="107000"/>
                        </a:lnSpc>
                        <a:spcAft>
                          <a:spcPts val="0"/>
                        </a:spcAft>
                      </a:pPr>
                      <a:r>
                        <a:rPr lang="en-US" sz="1400">
                          <a:effectLst/>
                        </a:rPr>
                        <a:t>X</a:t>
                      </a:r>
                      <a:endParaRPr lang="en-GB" sz="2000">
                        <a:effectLst/>
                        <a:latin typeface="Calibri"/>
                        <a:ea typeface="Calibri"/>
                        <a:cs typeface="Arial"/>
                      </a:endParaRPr>
                    </a:p>
                  </a:txBody>
                  <a:tcPr marL="68580" marR="68580" marT="0" marB="0" anchor="ctr"/>
                </a:tc>
                <a:tc>
                  <a:txBody>
                    <a:bodyPr/>
                    <a:lstStyle/>
                    <a:p>
                      <a:pPr algn="ctr">
                        <a:lnSpc>
                          <a:spcPct val="107000"/>
                        </a:lnSpc>
                        <a:spcAft>
                          <a:spcPts val="0"/>
                        </a:spcAft>
                      </a:pPr>
                      <a:r>
                        <a:rPr lang="en-US" sz="1400">
                          <a:effectLst/>
                        </a:rPr>
                        <a:t>X</a:t>
                      </a:r>
                      <a:endParaRPr lang="en-GB" sz="2000">
                        <a:effectLst/>
                        <a:latin typeface="Calibri"/>
                        <a:ea typeface="Calibri"/>
                        <a:cs typeface="Arial"/>
                      </a:endParaRPr>
                    </a:p>
                  </a:txBody>
                  <a:tcPr marL="68580" marR="68580" marT="0" marB="0" anchor="ctr"/>
                </a:tc>
                <a:tc>
                  <a:txBody>
                    <a:bodyPr/>
                    <a:lstStyle/>
                    <a:p>
                      <a:pPr algn="ctr">
                        <a:lnSpc>
                          <a:spcPct val="107000"/>
                        </a:lnSpc>
                        <a:spcAft>
                          <a:spcPts val="0"/>
                        </a:spcAft>
                      </a:pPr>
                      <a:r>
                        <a:rPr lang="en-US" sz="1400">
                          <a:effectLst/>
                        </a:rPr>
                        <a:t>X</a:t>
                      </a:r>
                      <a:endParaRPr lang="en-GB" sz="2000">
                        <a:effectLst/>
                        <a:latin typeface="Calibri"/>
                        <a:ea typeface="Calibri"/>
                        <a:cs typeface="Arial"/>
                      </a:endParaRPr>
                    </a:p>
                  </a:txBody>
                  <a:tcPr marL="68580" marR="68580" marT="0" marB="0" anchor="ctr"/>
                </a:tc>
                <a:tc>
                  <a:txBody>
                    <a:bodyPr/>
                    <a:lstStyle/>
                    <a:p>
                      <a:pPr algn="ctr">
                        <a:lnSpc>
                          <a:spcPct val="107000"/>
                        </a:lnSpc>
                        <a:spcAft>
                          <a:spcPts val="0"/>
                        </a:spcAft>
                      </a:pPr>
                      <a:r>
                        <a:rPr lang="en-US" sz="1400">
                          <a:effectLst/>
                        </a:rPr>
                        <a:t>X</a:t>
                      </a:r>
                      <a:endParaRPr lang="en-GB" sz="2000">
                        <a:effectLst/>
                        <a:latin typeface="Calibri"/>
                        <a:ea typeface="Calibri"/>
                        <a:cs typeface="Arial"/>
                      </a:endParaRPr>
                    </a:p>
                  </a:txBody>
                  <a:tcPr marL="68580" marR="68580" marT="0" marB="0" anchor="ctr"/>
                </a:tc>
                <a:tc>
                  <a:txBody>
                    <a:bodyPr/>
                    <a:lstStyle/>
                    <a:p>
                      <a:pPr algn="ctr">
                        <a:lnSpc>
                          <a:spcPct val="107000"/>
                        </a:lnSpc>
                        <a:spcAft>
                          <a:spcPts val="0"/>
                        </a:spcAft>
                      </a:pPr>
                      <a:r>
                        <a:rPr lang="en-US" sz="1400">
                          <a:effectLst/>
                        </a:rPr>
                        <a:t>X</a:t>
                      </a:r>
                      <a:endParaRPr lang="en-GB" sz="2000">
                        <a:effectLst/>
                        <a:latin typeface="Calibri"/>
                        <a:ea typeface="Calibri"/>
                        <a:cs typeface="Arial"/>
                      </a:endParaRPr>
                    </a:p>
                  </a:txBody>
                  <a:tcPr marL="68580" marR="68580" marT="0" marB="0" anchor="ctr"/>
                </a:tc>
                <a:tc>
                  <a:txBody>
                    <a:bodyPr/>
                    <a:lstStyle/>
                    <a:p>
                      <a:pPr algn="ctr">
                        <a:lnSpc>
                          <a:spcPct val="107000"/>
                        </a:lnSpc>
                        <a:spcAft>
                          <a:spcPts val="0"/>
                        </a:spcAft>
                      </a:pPr>
                      <a:r>
                        <a:rPr lang="en-US" sz="1400">
                          <a:effectLst/>
                        </a:rPr>
                        <a:t>X</a:t>
                      </a:r>
                      <a:endParaRPr lang="en-GB" sz="2000">
                        <a:effectLst/>
                        <a:latin typeface="Calibri"/>
                        <a:ea typeface="Calibri"/>
                        <a:cs typeface="Arial"/>
                      </a:endParaRPr>
                    </a:p>
                  </a:txBody>
                  <a:tcPr marL="68580" marR="68580" marT="0" marB="0" anchor="ctr"/>
                </a:tc>
                <a:tc>
                  <a:txBody>
                    <a:bodyPr/>
                    <a:lstStyle/>
                    <a:p>
                      <a:pPr algn="ctr">
                        <a:lnSpc>
                          <a:spcPct val="107000"/>
                        </a:lnSpc>
                        <a:spcAft>
                          <a:spcPts val="0"/>
                        </a:spcAft>
                      </a:pPr>
                      <a:r>
                        <a:rPr lang="en-US" sz="1400">
                          <a:effectLst/>
                        </a:rPr>
                        <a:t>X</a:t>
                      </a:r>
                      <a:endParaRPr lang="en-GB" sz="2000">
                        <a:effectLst/>
                        <a:latin typeface="Calibri"/>
                        <a:ea typeface="Calibri"/>
                        <a:cs typeface="Arial"/>
                      </a:endParaRPr>
                    </a:p>
                  </a:txBody>
                  <a:tcPr marL="68580" marR="68580" marT="0" marB="0" anchor="ctr"/>
                </a:tc>
                <a:tc>
                  <a:txBody>
                    <a:bodyPr/>
                    <a:lstStyle/>
                    <a:p>
                      <a:pPr algn="ctr">
                        <a:lnSpc>
                          <a:spcPct val="107000"/>
                        </a:lnSpc>
                        <a:spcAft>
                          <a:spcPts val="0"/>
                        </a:spcAft>
                      </a:pPr>
                      <a:r>
                        <a:rPr lang="en-US" sz="1400">
                          <a:effectLst/>
                        </a:rPr>
                        <a:t>X</a:t>
                      </a:r>
                      <a:endParaRPr lang="en-GB" sz="2000">
                        <a:effectLst/>
                        <a:latin typeface="Calibri"/>
                        <a:ea typeface="Calibri"/>
                        <a:cs typeface="Arial"/>
                      </a:endParaRPr>
                    </a:p>
                  </a:txBody>
                  <a:tcPr marL="68580" marR="68580" marT="0" marB="0" anchor="ctr"/>
                </a:tc>
                <a:extLst>
                  <a:ext uri="{0D108BD9-81ED-4DB2-BD59-A6C34878D82A}">
                    <a16:rowId xmlns:a16="http://schemas.microsoft.com/office/drawing/2014/main" val="10008"/>
                  </a:ext>
                </a:extLst>
              </a:tr>
              <a:tr h="382778">
                <a:tc>
                  <a:txBody>
                    <a:bodyPr/>
                    <a:lstStyle/>
                    <a:p>
                      <a:pPr algn="ctr">
                        <a:lnSpc>
                          <a:spcPct val="107000"/>
                        </a:lnSpc>
                        <a:spcAft>
                          <a:spcPts val="0"/>
                        </a:spcAft>
                      </a:pPr>
                      <a:r>
                        <a:rPr lang="en-US" sz="1400">
                          <a:effectLst/>
                        </a:rPr>
                        <a:t>WP10</a:t>
                      </a:r>
                      <a:endParaRPr lang="en-GB" sz="2000">
                        <a:effectLst/>
                        <a:latin typeface="Calibri"/>
                        <a:ea typeface="Calibri"/>
                        <a:cs typeface="Arial"/>
                      </a:endParaRPr>
                    </a:p>
                  </a:txBody>
                  <a:tcPr marL="68580" marR="68580" marT="0" marB="0" anchor="ctr"/>
                </a:tc>
                <a:tc>
                  <a:txBody>
                    <a:bodyPr/>
                    <a:lstStyle/>
                    <a:p>
                      <a:pPr>
                        <a:lnSpc>
                          <a:spcPct val="107000"/>
                        </a:lnSpc>
                        <a:spcAft>
                          <a:spcPts val="0"/>
                        </a:spcAft>
                      </a:pPr>
                      <a:r>
                        <a:rPr lang="en-US" sz="1400">
                          <a:effectLst/>
                        </a:rPr>
                        <a:t>Effectiveness Evaluation</a:t>
                      </a:r>
                      <a:endParaRPr lang="en-GB" sz="2000">
                        <a:effectLst/>
                        <a:latin typeface="Calibri"/>
                        <a:ea typeface="Calibri"/>
                        <a:cs typeface="Arial"/>
                      </a:endParaRPr>
                    </a:p>
                  </a:txBody>
                  <a:tcPr marL="68580" marR="68580" marT="0" marB="0" anchor="ctr"/>
                </a:tc>
                <a:tc>
                  <a:txBody>
                    <a:bodyPr/>
                    <a:lstStyle/>
                    <a:p>
                      <a:pPr algn="ctr">
                        <a:lnSpc>
                          <a:spcPct val="107000"/>
                        </a:lnSpc>
                        <a:spcAft>
                          <a:spcPts val="0"/>
                        </a:spcAft>
                      </a:pPr>
                      <a:r>
                        <a:rPr lang="en-US" sz="1400">
                          <a:effectLst/>
                        </a:rPr>
                        <a:t>10</a:t>
                      </a:r>
                      <a:endParaRPr lang="en-GB" sz="2000">
                        <a:effectLst/>
                        <a:latin typeface="Calibri"/>
                        <a:ea typeface="Calibri"/>
                        <a:cs typeface="Arial"/>
                      </a:endParaRPr>
                    </a:p>
                  </a:txBody>
                  <a:tcPr marL="68580" marR="68580" marT="0" marB="0" anchor="ctr"/>
                </a:tc>
                <a:tc>
                  <a:txBody>
                    <a:bodyPr/>
                    <a:lstStyle/>
                    <a:p>
                      <a:pPr>
                        <a:lnSpc>
                          <a:spcPct val="107000"/>
                        </a:lnSpc>
                        <a:spcAft>
                          <a:spcPts val="0"/>
                        </a:spcAft>
                      </a:pPr>
                      <a:r>
                        <a:rPr lang="en-US" sz="1400">
                          <a:effectLst/>
                        </a:rPr>
                        <a:t> </a:t>
                      </a:r>
                      <a:endParaRPr lang="en-GB" sz="2000">
                        <a:effectLst/>
                        <a:latin typeface="Calibri"/>
                        <a:ea typeface="Calibri"/>
                        <a:cs typeface="Arial"/>
                      </a:endParaRPr>
                    </a:p>
                  </a:txBody>
                  <a:tcPr marL="68580" marR="68580" marT="0" marB="0" anchor="b"/>
                </a:tc>
                <a:tc>
                  <a:txBody>
                    <a:bodyPr/>
                    <a:lstStyle/>
                    <a:p>
                      <a:pPr>
                        <a:lnSpc>
                          <a:spcPct val="107000"/>
                        </a:lnSpc>
                        <a:spcAft>
                          <a:spcPts val="0"/>
                        </a:spcAft>
                      </a:pPr>
                      <a:r>
                        <a:rPr lang="en-US" sz="1400">
                          <a:effectLst/>
                        </a:rPr>
                        <a:t> </a:t>
                      </a:r>
                      <a:endParaRPr lang="en-GB" sz="2000">
                        <a:effectLst/>
                        <a:latin typeface="Calibri"/>
                        <a:ea typeface="Calibri"/>
                        <a:cs typeface="Arial"/>
                      </a:endParaRPr>
                    </a:p>
                  </a:txBody>
                  <a:tcPr marL="68580" marR="68580" marT="0" marB="0" anchor="b"/>
                </a:tc>
                <a:tc>
                  <a:txBody>
                    <a:bodyPr/>
                    <a:lstStyle/>
                    <a:p>
                      <a:pPr algn="ctr">
                        <a:lnSpc>
                          <a:spcPct val="107000"/>
                        </a:lnSpc>
                        <a:spcAft>
                          <a:spcPts val="0"/>
                        </a:spcAft>
                      </a:pPr>
                      <a:r>
                        <a:rPr lang="en-US" sz="1400">
                          <a:effectLst/>
                        </a:rPr>
                        <a:t>X</a:t>
                      </a:r>
                      <a:endParaRPr lang="en-GB" sz="2000">
                        <a:effectLst/>
                        <a:latin typeface="Calibri"/>
                        <a:ea typeface="Calibri"/>
                        <a:cs typeface="Arial"/>
                      </a:endParaRPr>
                    </a:p>
                  </a:txBody>
                  <a:tcPr marL="68580" marR="68580" marT="0" marB="0" anchor="ctr"/>
                </a:tc>
                <a:tc>
                  <a:txBody>
                    <a:bodyPr/>
                    <a:lstStyle/>
                    <a:p>
                      <a:pPr algn="ctr">
                        <a:lnSpc>
                          <a:spcPct val="107000"/>
                        </a:lnSpc>
                        <a:spcAft>
                          <a:spcPts val="0"/>
                        </a:spcAft>
                      </a:pPr>
                      <a:r>
                        <a:rPr lang="en-US" sz="1400">
                          <a:effectLst/>
                        </a:rPr>
                        <a:t>X</a:t>
                      </a:r>
                      <a:endParaRPr lang="en-GB" sz="2000">
                        <a:effectLst/>
                        <a:latin typeface="Calibri"/>
                        <a:ea typeface="Calibri"/>
                        <a:cs typeface="Arial"/>
                      </a:endParaRPr>
                    </a:p>
                  </a:txBody>
                  <a:tcPr marL="68580" marR="68580" marT="0" marB="0" anchor="ctr"/>
                </a:tc>
                <a:tc>
                  <a:txBody>
                    <a:bodyPr/>
                    <a:lstStyle/>
                    <a:p>
                      <a:pPr algn="ctr">
                        <a:lnSpc>
                          <a:spcPct val="107000"/>
                        </a:lnSpc>
                        <a:spcAft>
                          <a:spcPts val="0"/>
                        </a:spcAft>
                      </a:pPr>
                      <a:r>
                        <a:rPr lang="en-US" sz="1400">
                          <a:effectLst/>
                        </a:rPr>
                        <a:t>X</a:t>
                      </a:r>
                      <a:endParaRPr lang="en-GB" sz="2000">
                        <a:effectLst/>
                        <a:latin typeface="Calibri"/>
                        <a:ea typeface="Calibri"/>
                        <a:cs typeface="Arial"/>
                      </a:endParaRPr>
                    </a:p>
                  </a:txBody>
                  <a:tcPr marL="68580" marR="68580" marT="0" marB="0" anchor="ctr"/>
                </a:tc>
                <a:tc>
                  <a:txBody>
                    <a:bodyPr/>
                    <a:lstStyle/>
                    <a:p>
                      <a:pPr algn="ctr">
                        <a:lnSpc>
                          <a:spcPct val="107000"/>
                        </a:lnSpc>
                        <a:spcAft>
                          <a:spcPts val="0"/>
                        </a:spcAft>
                      </a:pPr>
                      <a:r>
                        <a:rPr lang="en-US" sz="1400">
                          <a:effectLst/>
                        </a:rPr>
                        <a:t>X</a:t>
                      </a:r>
                      <a:endParaRPr lang="en-GB" sz="2000">
                        <a:effectLst/>
                        <a:latin typeface="Calibri"/>
                        <a:ea typeface="Calibri"/>
                        <a:cs typeface="Arial"/>
                      </a:endParaRPr>
                    </a:p>
                  </a:txBody>
                  <a:tcPr marL="68580" marR="68580" marT="0" marB="0" anchor="ctr"/>
                </a:tc>
                <a:tc>
                  <a:txBody>
                    <a:bodyPr/>
                    <a:lstStyle/>
                    <a:p>
                      <a:pPr algn="ctr">
                        <a:lnSpc>
                          <a:spcPct val="107000"/>
                        </a:lnSpc>
                        <a:spcAft>
                          <a:spcPts val="0"/>
                        </a:spcAft>
                      </a:pPr>
                      <a:r>
                        <a:rPr lang="en-US" sz="1400">
                          <a:effectLst/>
                        </a:rPr>
                        <a:t>X</a:t>
                      </a:r>
                      <a:endParaRPr lang="en-GB" sz="2000">
                        <a:effectLst/>
                        <a:latin typeface="Calibri"/>
                        <a:ea typeface="Calibri"/>
                        <a:cs typeface="Arial"/>
                      </a:endParaRPr>
                    </a:p>
                  </a:txBody>
                  <a:tcPr marL="68580" marR="68580" marT="0" marB="0" anchor="ctr"/>
                </a:tc>
                <a:tc>
                  <a:txBody>
                    <a:bodyPr/>
                    <a:lstStyle/>
                    <a:p>
                      <a:pPr algn="ctr">
                        <a:lnSpc>
                          <a:spcPct val="107000"/>
                        </a:lnSpc>
                        <a:spcAft>
                          <a:spcPts val="0"/>
                        </a:spcAft>
                      </a:pPr>
                      <a:r>
                        <a:rPr lang="en-US" sz="1400">
                          <a:effectLst/>
                        </a:rPr>
                        <a:t>X</a:t>
                      </a:r>
                      <a:endParaRPr lang="en-GB" sz="2000">
                        <a:effectLst/>
                        <a:latin typeface="Calibri"/>
                        <a:ea typeface="Calibri"/>
                        <a:cs typeface="Arial"/>
                      </a:endParaRPr>
                    </a:p>
                  </a:txBody>
                  <a:tcPr marL="68580" marR="68580" marT="0" marB="0" anchor="ctr"/>
                </a:tc>
                <a:tc>
                  <a:txBody>
                    <a:bodyPr/>
                    <a:lstStyle/>
                    <a:p>
                      <a:pPr algn="ctr">
                        <a:lnSpc>
                          <a:spcPct val="107000"/>
                        </a:lnSpc>
                        <a:spcAft>
                          <a:spcPts val="0"/>
                        </a:spcAft>
                      </a:pPr>
                      <a:r>
                        <a:rPr lang="en-US" sz="1400">
                          <a:effectLst/>
                        </a:rPr>
                        <a:t>X</a:t>
                      </a:r>
                      <a:endParaRPr lang="en-GB" sz="2000">
                        <a:effectLst/>
                        <a:latin typeface="Calibri"/>
                        <a:ea typeface="Calibri"/>
                        <a:cs typeface="Arial"/>
                      </a:endParaRPr>
                    </a:p>
                  </a:txBody>
                  <a:tcPr marL="68580" marR="68580" marT="0" marB="0" anchor="ctr"/>
                </a:tc>
                <a:tc>
                  <a:txBody>
                    <a:bodyPr/>
                    <a:lstStyle/>
                    <a:p>
                      <a:pPr algn="ctr">
                        <a:lnSpc>
                          <a:spcPct val="107000"/>
                        </a:lnSpc>
                        <a:spcAft>
                          <a:spcPts val="0"/>
                        </a:spcAft>
                      </a:pPr>
                      <a:r>
                        <a:rPr lang="en-US" sz="1400">
                          <a:effectLst/>
                        </a:rPr>
                        <a:t>X</a:t>
                      </a:r>
                      <a:endParaRPr lang="en-GB" sz="2000">
                        <a:effectLst/>
                        <a:latin typeface="Calibri"/>
                        <a:ea typeface="Calibri"/>
                        <a:cs typeface="Arial"/>
                      </a:endParaRPr>
                    </a:p>
                  </a:txBody>
                  <a:tcPr marL="68580" marR="68580" marT="0" marB="0" anchor="ctr"/>
                </a:tc>
                <a:tc>
                  <a:txBody>
                    <a:bodyPr/>
                    <a:lstStyle/>
                    <a:p>
                      <a:pPr algn="ctr">
                        <a:lnSpc>
                          <a:spcPct val="107000"/>
                        </a:lnSpc>
                        <a:spcAft>
                          <a:spcPts val="0"/>
                        </a:spcAft>
                      </a:pPr>
                      <a:r>
                        <a:rPr lang="en-US" sz="1400">
                          <a:effectLst/>
                        </a:rPr>
                        <a:t>X</a:t>
                      </a:r>
                      <a:endParaRPr lang="en-GB" sz="2000">
                        <a:effectLst/>
                        <a:latin typeface="Calibri"/>
                        <a:ea typeface="Calibri"/>
                        <a:cs typeface="Arial"/>
                      </a:endParaRPr>
                    </a:p>
                  </a:txBody>
                  <a:tcPr marL="68580" marR="68580" marT="0" marB="0" anchor="ctr"/>
                </a:tc>
                <a:tc>
                  <a:txBody>
                    <a:bodyPr/>
                    <a:lstStyle/>
                    <a:p>
                      <a:pPr algn="ctr">
                        <a:lnSpc>
                          <a:spcPct val="107000"/>
                        </a:lnSpc>
                        <a:spcAft>
                          <a:spcPts val="0"/>
                        </a:spcAft>
                      </a:pPr>
                      <a:r>
                        <a:rPr lang="en-US" sz="1400">
                          <a:effectLst/>
                        </a:rPr>
                        <a:t>X</a:t>
                      </a:r>
                      <a:endParaRPr lang="en-GB" sz="2000">
                        <a:effectLst/>
                        <a:latin typeface="Calibri"/>
                        <a:ea typeface="Calibri"/>
                        <a:cs typeface="Arial"/>
                      </a:endParaRPr>
                    </a:p>
                  </a:txBody>
                  <a:tcPr marL="68580" marR="68580" marT="0" marB="0" anchor="ctr"/>
                </a:tc>
                <a:extLst>
                  <a:ext uri="{0D108BD9-81ED-4DB2-BD59-A6C34878D82A}">
                    <a16:rowId xmlns:a16="http://schemas.microsoft.com/office/drawing/2014/main" val="10009"/>
                  </a:ext>
                </a:extLst>
              </a:tr>
              <a:tr h="382778">
                <a:tc>
                  <a:txBody>
                    <a:bodyPr/>
                    <a:lstStyle/>
                    <a:p>
                      <a:pPr algn="ctr">
                        <a:lnSpc>
                          <a:spcPct val="107000"/>
                        </a:lnSpc>
                        <a:spcAft>
                          <a:spcPts val="0"/>
                        </a:spcAft>
                      </a:pPr>
                      <a:r>
                        <a:rPr lang="en-US" sz="1400">
                          <a:effectLst/>
                        </a:rPr>
                        <a:t>WP11</a:t>
                      </a:r>
                      <a:endParaRPr lang="en-GB" sz="2000">
                        <a:effectLst/>
                        <a:latin typeface="Calibri"/>
                        <a:ea typeface="Calibri"/>
                        <a:cs typeface="Arial"/>
                      </a:endParaRPr>
                    </a:p>
                  </a:txBody>
                  <a:tcPr marL="68580" marR="68580" marT="0" marB="0" anchor="ctr"/>
                </a:tc>
                <a:tc>
                  <a:txBody>
                    <a:bodyPr/>
                    <a:lstStyle/>
                    <a:p>
                      <a:pPr>
                        <a:lnSpc>
                          <a:spcPct val="107000"/>
                        </a:lnSpc>
                        <a:spcAft>
                          <a:spcPts val="0"/>
                        </a:spcAft>
                      </a:pPr>
                      <a:r>
                        <a:rPr lang="en-US" sz="1400">
                          <a:effectLst/>
                        </a:rPr>
                        <a:t>Dissemination and Exploitation</a:t>
                      </a:r>
                      <a:endParaRPr lang="en-GB" sz="2000">
                        <a:effectLst/>
                        <a:latin typeface="Calibri"/>
                        <a:ea typeface="Calibri"/>
                        <a:cs typeface="Arial"/>
                      </a:endParaRPr>
                    </a:p>
                  </a:txBody>
                  <a:tcPr marL="68580" marR="68580" marT="0" marB="0" anchor="ctr"/>
                </a:tc>
                <a:tc>
                  <a:txBody>
                    <a:bodyPr/>
                    <a:lstStyle/>
                    <a:p>
                      <a:pPr algn="ctr">
                        <a:lnSpc>
                          <a:spcPct val="107000"/>
                        </a:lnSpc>
                        <a:spcAft>
                          <a:spcPts val="0"/>
                        </a:spcAft>
                      </a:pPr>
                      <a:r>
                        <a:rPr lang="en-US" sz="1400">
                          <a:effectLst/>
                        </a:rPr>
                        <a:t>6</a:t>
                      </a:r>
                      <a:endParaRPr lang="en-GB" sz="2000">
                        <a:effectLst/>
                        <a:latin typeface="Calibri"/>
                        <a:ea typeface="Calibri"/>
                        <a:cs typeface="Arial"/>
                      </a:endParaRPr>
                    </a:p>
                  </a:txBody>
                  <a:tcPr marL="68580" marR="68580" marT="0" marB="0" anchor="ctr"/>
                </a:tc>
                <a:tc>
                  <a:txBody>
                    <a:bodyPr/>
                    <a:lstStyle/>
                    <a:p>
                      <a:pPr>
                        <a:lnSpc>
                          <a:spcPct val="107000"/>
                        </a:lnSpc>
                        <a:spcAft>
                          <a:spcPts val="0"/>
                        </a:spcAft>
                      </a:pPr>
                      <a:r>
                        <a:rPr lang="en-US" sz="1400">
                          <a:effectLst/>
                        </a:rPr>
                        <a:t> </a:t>
                      </a:r>
                      <a:endParaRPr lang="en-GB" sz="2000">
                        <a:effectLst/>
                        <a:latin typeface="Calibri"/>
                        <a:ea typeface="Calibri"/>
                        <a:cs typeface="Arial"/>
                      </a:endParaRPr>
                    </a:p>
                  </a:txBody>
                  <a:tcPr marL="68580" marR="68580" marT="0" marB="0" anchor="b"/>
                </a:tc>
                <a:tc>
                  <a:txBody>
                    <a:bodyPr/>
                    <a:lstStyle/>
                    <a:p>
                      <a:pPr>
                        <a:lnSpc>
                          <a:spcPct val="107000"/>
                        </a:lnSpc>
                        <a:spcAft>
                          <a:spcPts val="0"/>
                        </a:spcAft>
                      </a:pPr>
                      <a:r>
                        <a:rPr lang="en-US" sz="1400">
                          <a:effectLst/>
                        </a:rPr>
                        <a:t> </a:t>
                      </a:r>
                      <a:endParaRPr lang="en-GB" sz="2000">
                        <a:effectLst/>
                        <a:latin typeface="Calibri"/>
                        <a:ea typeface="Calibri"/>
                        <a:cs typeface="Arial"/>
                      </a:endParaRPr>
                    </a:p>
                  </a:txBody>
                  <a:tcPr marL="68580" marR="68580" marT="0" marB="0" anchor="b"/>
                </a:tc>
                <a:tc>
                  <a:txBody>
                    <a:bodyPr/>
                    <a:lstStyle/>
                    <a:p>
                      <a:pPr>
                        <a:lnSpc>
                          <a:spcPct val="107000"/>
                        </a:lnSpc>
                        <a:spcAft>
                          <a:spcPts val="0"/>
                        </a:spcAft>
                      </a:pPr>
                      <a:r>
                        <a:rPr lang="en-US" sz="1400">
                          <a:effectLst/>
                        </a:rPr>
                        <a:t> </a:t>
                      </a:r>
                      <a:endParaRPr lang="en-GB" sz="2000">
                        <a:effectLst/>
                        <a:latin typeface="Calibri"/>
                        <a:ea typeface="Calibri"/>
                        <a:cs typeface="Arial"/>
                      </a:endParaRPr>
                    </a:p>
                  </a:txBody>
                  <a:tcPr marL="68580" marR="68580" marT="0" marB="0" anchor="b"/>
                </a:tc>
                <a:tc>
                  <a:txBody>
                    <a:bodyPr/>
                    <a:lstStyle/>
                    <a:p>
                      <a:pPr>
                        <a:lnSpc>
                          <a:spcPct val="107000"/>
                        </a:lnSpc>
                        <a:spcAft>
                          <a:spcPts val="0"/>
                        </a:spcAft>
                      </a:pPr>
                      <a:r>
                        <a:rPr lang="en-US" sz="1400">
                          <a:effectLst/>
                        </a:rPr>
                        <a:t> </a:t>
                      </a:r>
                      <a:endParaRPr lang="en-GB" sz="2000">
                        <a:effectLst/>
                        <a:latin typeface="Calibri"/>
                        <a:ea typeface="Calibri"/>
                        <a:cs typeface="Arial"/>
                      </a:endParaRPr>
                    </a:p>
                  </a:txBody>
                  <a:tcPr marL="68580" marR="68580" marT="0" marB="0" anchor="b"/>
                </a:tc>
                <a:tc>
                  <a:txBody>
                    <a:bodyPr/>
                    <a:lstStyle/>
                    <a:p>
                      <a:pPr>
                        <a:lnSpc>
                          <a:spcPct val="107000"/>
                        </a:lnSpc>
                        <a:spcAft>
                          <a:spcPts val="0"/>
                        </a:spcAft>
                      </a:pPr>
                      <a:r>
                        <a:rPr lang="en-US" sz="1400">
                          <a:effectLst/>
                        </a:rPr>
                        <a:t> </a:t>
                      </a:r>
                      <a:endParaRPr lang="en-GB" sz="2000">
                        <a:effectLst/>
                        <a:latin typeface="Calibri"/>
                        <a:ea typeface="Calibri"/>
                        <a:cs typeface="Arial"/>
                      </a:endParaRPr>
                    </a:p>
                  </a:txBody>
                  <a:tcPr marL="68580" marR="68580" marT="0" marB="0" anchor="b"/>
                </a:tc>
                <a:tc>
                  <a:txBody>
                    <a:bodyPr/>
                    <a:lstStyle/>
                    <a:p>
                      <a:pPr>
                        <a:lnSpc>
                          <a:spcPct val="107000"/>
                        </a:lnSpc>
                        <a:spcAft>
                          <a:spcPts val="0"/>
                        </a:spcAft>
                      </a:pPr>
                      <a:r>
                        <a:rPr lang="en-US" sz="1400">
                          <a:effectLst/>
                        </a:rPr>
                        <a:t> </a:t>
                      </a:r>
                      <a:endParaRPr lang="en-GB" sz="2000">
                        <a:effectLst/>
                        <a:latin typeface="Calibri"/>
                        <a:ea typeface="Calibri"/>
                        <a:cs typeface="Arial"/>
                      </a:endParaRPr>
                    </a:p>
                  </a:txBody>
                  <a:tcPr marL="68580" marR="68580" marT="0" marB="0" anchor="b"/>
                </a:tc>
                <a:tc>
                  <a:txBody>
                    <a:bodyPr/>
                    <a:lstStyle/>
                    <a:p>
                      <a:pPr algn="ctr">
                        <a:lnSpc>
                          <a:spcPct val="107000"/>
                        </a:lnSpc>
                        <a:spcAft>
                          <a:spcPts val="0"/>
                        </a:spcAft>
                      </a:pPr>
                      <a:r>
                        <a:rPr lang="en-US" sz="1400">
                          <a:effectLst/>
                        </a:rPr>
                        <a:t>X</a:t>
                      </a:r>
                      <a:endParaRPr lang="en-GB" sz="2000">
                        <a:effectLst/>
                        <a:latin typeface="Calibri"/>
                        <a:ea typeface="Calibri"/>
                        <a:cs typeface="Arial"/>
                      </a:endParaRPr>
                    </a:p>
                  </a:txBody>
                  <a:tcPr marL="68580" marR="68580" marT="0" marB="0" anchor="ctr"/>
                </a:tc>
                <a:tc>
                  <a:txBody>
                    <a:bodyPr/>
                    <a:lstStyle/>
                    <a:p>
                      <a:pPr algn="ctr">
                        <a:lnSpc>
                          <a:spcPct val="107000"/>
                        </a:lnSpc>
                        <a:spcAft>
                          <a:spcPts val="0"/>
                        </a:spcAft>
                      </a:pPr>
                      <a:r>
                        <a:rPr lang="en-US" sz="1400">
                          <a:effectLst/>
                        </a:rPr>
                        <a:t>X</a:t>
                      </a:r>
                      <a:endParaRPr lang="en-GB" sz="2000">
                        <a:effectLst/>
                        <a:latin typeface="Calibri"/>
                        <a:ea typeface="Calibri"/>
                        <a:cs typeface="Arial"/>
                      </a:endParaRPr>
                    </a:p>
                  </a:txBody>
                  <a:tcPr marL="68580" marR="68580" marT="0" marB="0" anchor="ctr"/>
                </a:tc>
                <a:tc>
                  <a:txBody>
                    <a:bodyPr/>
                    <a:lstStyle/>
                    <a:p>
                      <a:pPr algn="ctr">
                        <a:lnSpc>
                          <a:spcPct val="107000"/>
                        </a:lnSpc>
                        <a:spcAft>
                          <a:spcPts val="0"/>
                        </a:spcAft>
                      </a:pPr>
                      <a:r>
                        <a:rPr lang="en-US" sz="1400">
                          <a:effectLst/>
                        </a:rPr>
                        <a:t>X</a:t>
                      </a:r>
                      <a:endParaRPr lang="en-GB" sz="2000">
                        <a:effectLst/>
                        <a:latin typeface="Calibri"/>
                        <a:ea typeface="Calibri"/>
                        <a:cs typeface="Arial"/>
                      </a:endParaRPr>
                    </a:p>
                  </a:txBody>
                  <a:tcPr marL="68580" marR="68580" marT="0" marB="0" anchor="ctr"/>
                </a:tc>
                <a:tc>
                  <a:txBody>
                    <a:bodyPr/>
                    <a:lstStyle/>
                    <a:p>
                      <a:pPr algn="ctr">
                        <a:lnSpc>
                          <a:spcPct val="107000"/>
                        </a:lnSpc>
                        <a:spcAft>
                          <a:spcPts val="0"/>
                        </a:spcAft>
                      </a:pPr>
                      <a:r>
                        <a:rPr lang="en-US" sz="1400">
                          <a:effectLst/>
                        </a:rPr>
                        <a:t>X</a:t>
                      </a:r>
                      <a:endParaRPr lang="en-GB" sz="2000">
                        <a:effectLst/>
                        <a:latin typeface="Calibri"/>
                        <a:ea typeface="Calibri"/>
                        <a:cs typeface="Arial"/>
                      </a:endParaRPr>
                    </a:p>
                  </a:txBody>
                  <a:tcPr marL="68580" marR="68580" marT="0" marB="0" anchor="ctr"/>
                </a:tc>
                <a:tc>
                  <a:txBody>
                    <a:bodyPr/>
                    <a:lstStyle/>
                    <a:p>
                      <a:pPr algn="ctr">
                        <a:lnSpc>
                          <a:spcPct val="107000"/>
                        </a:lnSpc>
                        <a:spcAft>
                          <a:spcPts val="0"/>
                        </a:spcAft>
                      </a:pPr>
                      <a:r>
                        <a:rPr lang="en-US" sz="1400">
                          <a:effectLst/>
                        </a:rPr>
                        <a:t>X</a:t>
                      </a:r>
                      <a:endParaRPr lang="en-GB" sz="2000">
                        <a:effectLst/>
                        <a:latin typeface="Calibri"/>
                        <a:ea typeface="Calibri"/>
                        <a:cs typeface="Arial"/>
                      </a:endParaRPr>
                    </a:p>
                  </a:txBody>
                  <a:tcPr marL="68580" marR="68580" marT="0" marB="0" anchor="ctr"/>
                </a:tc>
                <a:tc>
                  <a:txBody>
                    <a:bodyPr/>
                    <a:lstStyle/>
                    <a:p>
                      <a:pPr algn="ctr">
                        <a:lnSpc>
                          <a:spcPct val="107000"/>
                        </a:lnSpc>
                        <a:spcAft>
                          <a:spcPts val="0"/>
                        </a:spcAft>
                      </a:pPr>
                      <a:r>
                        <a:rPr lang="en-US" sz="1400">
                          <a:effectLst/>
                        </a:rPr>
                        <a:t>X</a:t>
                      </a:r>
                      <a:endParaRPr lang="en-GB" sz="2000">
                        <a:effectLst/>
                        <a:latin typeface="Calibri"/>
                        <a:ea typeface="Calibri"/>
                        <a:cs typeface="Arial"/>
                      </a:endParaRPr>
                    </a:p>
                  </a:txBody>
                  <a:tcPr marL="68580" marR="68580" marT="0" marB="0" anchor="ctr"/>
                </a:tc>
                <a:extLst>
                  <a:ext uri="{0D108BD9-81ED-4DB2-BD59-A6C34878D82A}">
                    <a16:rowId xmlns:a16="http://schemas.microsoft.com/office/drawing/2014/main" val="10010"/>
                  </a:ext>
                </a:extLst>
              </a:tr>
              <a:tr h="578488">
                <a:tc>
                  <a:txBody>
                    <a:bodyPr/>
                    <a:lstStyle/>
                    <a:p>
                      <a:pPr algn="ctr">
                        <a:lnSpc>
                          <a:spcPct val="107000"/>
                        </a:lnSpc>
                        <a:spcAft>
                          <a:spcPts val="0"/>
                        </a:spcAft>
                      </a:pPr>
                      <a:r>
                        <a:rPr lang="en-US" sz="1400">
                          <a:effectLst/>
                        </a:rPr>
                        <a:t>WP12</a:t>
                      </a:r>
                      <a:endParaRPr lang="en-GB" sz="2000">
                        <a:effectLst/>
                        <a:latin typeface="Calibri"/>
                        <a:ea typeface="Calibri"/>
                        <a:cs typeface="Arial"/>
                      </a:endParaRPr>
                    </a:p>
                  </a:txBody>
                  <a:tcPr marL="68580" marR="68580" marT="0" marB="0" anchor="ctr"/>
                </a:tc>
                <a:tc>
                  <a:txBody>
                    <a:bodyPr/>
                    <a:lstStyle/>
                    <a:p>
                      <a:pPr>
                        <a:lnSpc>
                          <a:spcPct val="107000"/>
                        </a:lnSpc>
                        <a:spcAft>
                          <a:spcPts val="0"/>
                        </a:spcAft>
                      </a:pPr>
                      <a:r>
                        <a:rPr lang="en-US" sz="1400">
                          <a:effectLst/>
                        </a:rPr>
                        <a:t>Learning / Collaboration Community</a:t>
                      </a:r>
                      <a:endParaRPr lang="en-GB" sz="2000">
                        <a:effectLst/>
                        <a:latin typeface="Calibri"/>
                        <a:ea typeface="Calibri"/>
                        <a:cs typeface="Arial"/>
                      </a:endParaRPr>
                    </a:p>
                  </a:txBody>
                  <a:tcPr marL="68580" marR="68580" marT="0" marB="0" anchor="ctr"/>
                </a:tc>
                <a:tc>
                  <a:txBody>
                    <a:bodyPr/>
                    <a:lstStyle/>
                    <a:p>
                      <a:pPr algn="ctr">
                        <a:lnSpc>
                          <a:spcPct val="107000"/>
                        </a:lnSpc>
                        <a:spcAft>
                          <a:spcPts val="0"/>
                        </a:spcAft>
                      </a:pPr>
                      <a:r>
                        <a:rPr lang="en-US" sz="1400">
                          <a:effectLst/>
                        </a:rPr>
                        <a:t>12</a:t>
                      </a:r>
                      <a:endParaRPr lang="en-GB" sz="2000">
                        <a:effectLst/>
                        <a:latin typeface="Calibri"/>
                        <a:ea typeface="Calibri"/>
                        <a:cs typeface="Arial"/>
                      </a:endParaRPr>
                    </a:p>
                  </a:txBody>
                  <a:tcPr marL="68580" marR="68580" marT="0" marB="0" anchor="ctr"/>
                </a:tc>
                <a:tc>
                  <a:txBody>
                    <a:bodyPr/>
                    <a:lstStyle/>
                    <a:p>
                      <a:pPr algn="ctr">
                        <a:lnSpc>
                          <a:spcPct val="107000"/>
                        </a:lnSpc>
                        <a:spcAft>
                          <a:spcPts val="0"/>
                        </a:spcAft>
                      </a:pPr>
                      <a:r>
                        <a:rPr lang="en-US" sz="1400">
                          <a:effectLst/>
                        </a:rPr>
                        <a:t>X</a:t>
                      </a:r>
                      <a:endParaRPr lang="en-GB" sz="2000">
                        <a:effectLst/>
                        <a:latin typeface="Calibri"/>
                        <a:ea typeface="Calibri"/>
                        <a:cs typeface="Arial"/>
                      </a:endParaRPr>
                    </a:p>
                  </a:txBody>
                  <a:tcPr marL="68580" marR="68580" marT="0" marB="0" anchor="ctr"/>
                </a:tc>
                <a:tc>
                  <a:txBody>
                    <a:bodyPr/>
                    <a:lstStyle/>
                    <a:p>
                      <a:pPr algn="ctr">
                        <a:lnSpc>
                          <a:spcPct val="107000"/>
                        </a:lnSpc>
                        <a:spcAft>
                          <a:spcPts val="0"/>
                        </a:spcAft>
                      </a:pPr>
                      <a:r>
                        <a:rPr lang="en-US" sz="1400">
                          <a:effectLst/>
                        </a:rPr>
                        <a:t>X</a:t>
                      </a:r>
                      <a:endParaRPr lang="en-GB" sz="2000">
                        <a:effectLst/>
                        <a:latin typeface="Calibri"/>
                        <a:ea typeface="Calibri"/>
                        <a:cs typeface="Arial"/>
                      </a:endParaRPr>
                    </a:p>
                  </a:txBody>
                  <a:tcPr marL="68580" marR="68580" marT="0" marB="0" anchor="ctr"/>
                </a:tc>
                <a:tc>
                  <a:txBody>
                    <a:bodyPr/>
                    <a:lstStyle/>
                    <a:p>
                      <a:pPr algn="ctr">
                        <a:lnSpc>
                          <a:spcPct val="107000"/>
                        </a:lnSpc>
                        <a:spcAft>
                          <a:spcPts val="0"/>
                        </a:spcAft>
                      </a:pPr>
                      <a:r>
                        <a:rPr lang="en-US" sz="1400">
                          <a:effectLst/>
                        </a:rPr>
                        <a:t>X</a:t>
                      </a:r>
                      <a:endParaRPr lang="en-GB" sz="2000">
                        <a:effectLst/>
                        <a:latin typeface="Calibri"/>
                        <a:ea typeface="Calibri"/>
                        <a:cs typeface="Arial"/>
                      </a:endParaRPr>
                    </a:p>
                  </a:txBody>
                  <a:tcPr marL="68580" marR="68580" marT="0" marB="0" anchor="ctr"/>
                </a:tc>
                <a:tc>
                  <a:txBody>
                    <a:bodyPr/>
                    <a:lstStyle/>
                    <a:p>
                      <a:pPr algn="ctr">
                        <a:lnSpc>
                          <a:spcPct val="107000"/>
                        </a:lnSpc>
                        <a:spcAft>
                          <a:spcPts val="0"/>
                        </a:spcAft>
                      </a:pPr>
                      <a:r>
                        <a:rPr lang="en-US" sz="1400">
                          <a:effectLst/>
                        </a:rPr>
                        <a:t>X</a:t>
                      </a:r>
                      <a:endParaRPr lang="en-GB" sz="2000">
                        <a:effectLst/>
                        <a:latin typeface="Calibri"/>
                        <a:ea typeface="Calibri"/>
                        <a:cs typeface="Arial"/>
                      </a:endParaRPr>
                    </a:p>
                  </a:txBody>
                  <a:tcPr marL="68580" marR="68580" marT="0" marB="0" anchor="ctr"/>
                </a:tc>
                <a:tc>
                  <a:txBody>
                    <a:bodyPr/>
                    <a:lstStyle/>
                    <a:p>
                      <a:pPr algn="ctr">
                        <a:lnSpc>
                          <a:spcPct val="107000"/>
                        </a:lnSpc>
                        <a:spcAft>
                          <a:spcPts val="0"/>
                        </a:spcAft>
                      </a:pPr>
                      <a:r>
                        <a:rPr lang="en-US" sz="1400">
                          <a:effectLst/>
                        </a:rPr>
                        <a:t>X</a:t>
                      </a:r>
                      <a:endParaRPr lang="en-GB" sz="2000">
                        <a:effectLst/>
                        <a:latin typeface="Calibri"/>
                        <a:ea typeface="Calibri"/>
                        <a:cs typeface="Arial"/>
                      </a:endParaRPr>
                    </a:p>
                  </a:txBody>
                  <a:tcPr marL="68580" marR="68580" marT="0" marB="0" anchor="ctr"/>
                </a:tc>
                <a:tc>
                  <a:txBody>
                    <a:bodyPr/>
                    <a:lstStyle/>
                    <a:p>
                      <a:pPr algn="ctr">
                        <a:lnSpc>
                          <a:spcPct val="107000"/>
                        </a:lnSpc>
                        <a:spcAft>
                          <a:spcPts val="0"/>
                        </a:spcAft>
                      </a:pPr>
                      <a:r>
                        <a:rPr lang="en-US" sz="1400">
                          <a:effectLst/>
                        </a:rPr>
                        <a:t>X</a:t>
                      </a:r>
                      <a:endParaRPr lang="en-GB" sz="2000">
                        <a:effectLst/>
                        <a:latin typeface="Calibri"/>
                        <a:ea typeface="Calibri"/>
                        <a:cs typeface="Arial"/>
                      </a:endParaRPr>
                    </a:p>
                  </a:txBody>
                  <a:tcPr marL="68580" marR="68580" marT="0" marB="0" anchor="ctr"/>
                </a:tc>
                <a:tc>
                  <a:txBody>
                    <a:bodyPr/>
                    <a:lstStyle/>
                    <a:p>
                      <a:pPr algn="ctr">
                        <a:lnSpc>
                          <a:spcPct val="107000"/>
                        </a:lnSpc>
                        <a:spcAft>
                          <a:spcPts val="0"/>
                        </a:spcAft>
                      </a:pPr>
                      <a:r>
                        <a:rPr lang="en-US" sz="1400">
                          <a:effectLst/>
                        </a:rPr>
                        <a:t>X</a:t>
                      </a:r>
                      <a:endParaRPr lang="en-GB" sz="2000">
                        <a:effectLst/>
                        <a:latin typeface="Calibri"/>
                        <a:ea typeface="Calibri"/>
                        <a:cs typeface="Arial"/>
                      </a:endParaRPr>
                    </a:p>
                  </a:txBody>
                  <a:tcPr marL="68580" marR="68580" marT="0" marB="0" anchor="ctr"/>
                </a:tc>
                <a:tc>
                  <a:txBody>
                    <a:bodyPr/>
                    <a:lstStyle/>
                    <a:p>
                      <a:pPr algn="ctr">
                        <a:lnSpc>
                          <a:spcPct val="107000"/>
                        </a:lnSpc>
                        <a:spcAft>
                          <a:spcPts val="0"/>
                        </a:spcAft>
                      </a:pPr>
                      <a:r>
                        <a:rPr lang="en-US" sz="1400">
                          <a:effectLst/>
                        </a:rPr>
                        <a:t>X</a:t>
                      </a:r>
                      <a:endParaRPr lang="en-GB" sz="2000">
                        <a:effectLst/>
                        <a:latin typeface="Calibri"/>
                        <a:ea typeface="Calibri"/>
                        <a:cs typeface="Arial"/>
                      </a:endParaRPr>
                    </a:p>
                  </a:txBody>
                  <a:tcPr marL="68580" marR="68580" marT="0" marB="0" anchor="ctr"/>
                </a:tc>
                <a:tc>
                  <a:txBody>
                    <a:bodyPr/>
                    <a:lstStyle/>
                    <a:p>
                      <a:pPr algn="ctr">
                        <a:lnSpc>
                          <a:spcPct val="107000"/>
                        </a:lnSpc>
                        <a:spcAft>
                          <a:spcPts val="0"/>
                        </a:spcAft>
                      </a:pPr>
                      <a:r>
                        <a:rPr lang="en-US" sz="1400">
                          <a:effectLst/>
                        </a:rPr>
                        <a:t>X</a:t>
                      </a:r>
                      <a:endParaRPr lang="en-GB" sz="2000">
                        <a:effectLst/>
                        <a:latin typeface="Calibri"/>
                        <a:ea typeface="Calibri"/>
                        <a:cs typeface="Arial"/>
                      </a:endParaRPr>
                    </a:p>
                  </a:txBody>
                  <a:tcPr marL="68580" marR="68580" marT="0" marB="0" anchor="ctr"/>
                </a:tc>
                <a:tc>
                  <a:txBody>
                    <a:bodyPr/>
                    <a:lstStyle/>
                    <a:p>
                      <a:pPr algn="ctr">
                        <a:lnSpc>
                          <a:spcPct val="107000"/>
                        </a:lnSpc>
                        <a:spcAft>
                          <a:spcPts val="0"/>
                        </a:spcAft>
                      </a:pPr>
                      <a:r>
                        <a:rPr lang="en-US" sz="1400">
                          <a:effectLst/>
                        </a:rPr>
                        <a:t>X</a:t>
                      </a:r>
                      <a:endParaRPr lang="en-GB" sz="2000">
                        <a:effectLst/>
                        <a:latin typeface="Calibri"/>
                        <a:ea typeface="Calibri"/>
                        <a:cs typeface="Arial"/>
                      </a:endParaRPr>
                    </a:p>
                  </a:txBody>
                  <a:tcPr marL="68580" marR="68580" marT="0" marB="0" anchor="ctr"/>
                </a:tc>
                <a:tc>
                  <a:txBody>
                    <a:bodyPr/>
                    <a:lstStyle/>
                    <a:p>
                      <a:pPr algn="ctr">
                        <a:lnSpc>
                          <a:spcPct val="107000"/>
                        </a:lnSpc>
                        <a:spcAft>
                          <a:spcPts val="0"/>
                        </a:spcAft>
                      </a:pPr>
                      <a:r>
                        <a:rPr lang="en-US" sz="1400">
                          <a:effectLst/>
                        </a:rPr>
                        <a:t>X</a:t>
                      </a:r>
                      <a:endParaRPr lang="en-GB" sz="2000">
                        <a:effectLst/>
                        <a:latin typeface="Calibri"/>
                        <a:ea typeface="Calibri"/>
                        <a:cs typeface="Arial"/>
                      </a:endParaRPr>
                    </a:p>
                  </a:txBody>
                  <a:tcPr marL="68580" marR="68580" marT="0" marB="0" anchor="ctr"/>
                </a:tc>
                <a:tc>
                  <a:txBody>
                    <a:bodyPr/>
                    <a:lstStyle/>
                    <a:p>
                      <a:pPr algn="ctr">
                        <a:lnSpc>
                          <a:spcPct val="107000"/>
                        </a:lnSpc>
                        <a:spcAft>
                          <a:spcPts val="0"/>
                        </a:spcAft>
                      </a:pPr>
                      <a:r>
                        <a:rPr lang="en-US" sz="1400" dirty="0">
                          <a:effectLst/>
                        </a:rPr>
                        <a:t>X</a:t>
                      </a:r>
                      <a:endParaRPr lang="en-GB" sz="2000" dirty="0">
                        <a:effectLst/>
                        <a:latin typeface="Calibri"/>
                        <a:ea typeface="Calibri"/>
                        <a:cs typeface="Arial"/>
                      </a:endParaRPr>
                    </a:p>
                  </a:txBody>
                  <a:tcPr marL="68580" marR="68580" marT="0" marB="0" anchor="ct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40306719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1038" y="399964"/>
            <a:ext cx="8543925" cy="488314"/>
          </a:xfrm>
        </p:spPr>
        <p:txBody>
          <a:bodyPr>
            <a:normAutofit/>
          </a:bodyPr>
          <a:lstStyle/>
          <a:p>
            <a:pPr algn="ctr"/>
            <a:r>
              <a:rPr lang="en-GB" sz="2300" b="1" dirty="0">
                <a:latin typeface="+mn-lt"/>
              </a:rPr>
              <a:t>Core-Activity Team</a:t>
            </a:r>
          </a:p>
        </p:txBody>
      </p:sp>
      <p:sp>
        <p:nvSpPr>
          <p:cNvPr id="10" name="Date Placeholder 5"/>
          <p:cNvSpPr>
            <a:spLocks noGrp="1"/>
          </p:cNvSpPr>
          <p:nvPr>
            <p:ph type="dt" sz="half" idx="10"/>
          </p:nvPr>
        </p:nvSpPr>
        <p:spPr>
          <a:xfrm>
            <a:off x="3865837" y="6486981"/>
            <a:ext cx="2228850" cy="365125"/>
          </a:xfrm>
        </p:spPr>
        <p:txBody>
          <a:bodyPr/>
          <a:lstStyle/>
          <a:p>
            <a:pPr algn="ctr"/>
            <a:fld id="{9500D164-3CF8-4B8F-B723-95A9C90D2292}" type="datetime1">
              <a:rPr lang="en-GB" smtClean="0"/>
              <a:pPr algn="ctr"/>
              <a:t>16/03/2020</a:t>
            </a:fld>
            <a:endParaRPr lang="de-DE" dirty="0"/>
          </a:p>
        </p:txBody>
      </p:sp>
      <p:sp>
        <p:nvSpPr>
          <p:cNvPr id="11" name="Slide Number Placeholder 7"/>
          <p:cNvSpPr>
            <a:spLocks noGrp="1"/>
          </p:cNvSpPr>
          <p:nvPr>
            <p:ph type="sldNum" sz="quarter" idx="12"/>
          </p:nvPr>
        </p:nvSpPr>
        <p:spPr>
          <a:xfrm>
            <a:off x="3865837" y="6473918"/>
            <a:ext cx="2228850" cy="365125"/>
          </a:xfrm>
        </p:spPr>
        <p:txBody>
          <a:bodyPr/>
          <a:lstStyle/>
          <a:p>
            <a:fld id="{818AAF6D-C965-4C03-8606-F3BFB416FAE4}" type="slidenum">
              <a:rPr lang="de-DE" smtClean="0"/>
              <a:t>9</a:t>
            </a:fld>
            <a:endParaRPr lang="de-DE" dirty="0"/>
          </a:p>
        </p:txBody>
      </p:sp>
      <p:graphicFrame>
        <p:nvGraphicFramePr>
          <p:cNvPr id="4" name="Table 3"/>
          <p:cNvGraphicFramePr>
            <a:graphicFrameLocks noGrp="1"/>
          </p:cNvGraphicFramePr>
          <p:nvPr>
            <p:extLst>
              <p:ext uri="{D42A27DB-BD31-4B8C-83A1-F6EECF244321}">
                <p14:modId xmlns:p14="http://schemas.microsoft.com/office/powerpoint/2010/main" val="3295796699"/>
              </p:ext>
            </p:extLst>
          </p:nvPr>
        </p:nvGraphicFramePr>
        <p:xfrm>
          <a:off x="540474" y="1812471"/>
          <a:ext cx="8801101" cy="3434083"/>
        </p:xfrm>
        <a:graphic>
          <a:graphicData uri="http://schemas.openxmlformats.org/drawingml/2006/table">
            <a:tbl>
              <a:tblPr firstRow="1" firstCol="1" bandRow="1">
                <a:tableStyleId>{5C22544A-7EE6-4342-B048-85BDC9FD1C3A}</a:tableStyleId>
              </a:tblPr>
              <a:tblGrid>
                <a:gridCol w="8801101">
                  <a:extLst>
                    <a:ext uri="{9D8B030D-6E8A-4147-A177-3AD203B41FA5}">
                      <a16:colId xmlns:a16="http://schemas.microsoft.com/office/drawing/2014/main" val="20000"/>
                    </a:ext>
                  </a:extLst>
                </a:gridCol>
              </a:tblGrid>
              <a:tr h="25464">
                <a:tc>
                  <a:txBody>
                    <a:bodyPr/>
                    <a:lstStyle/>
                    <a:p>
                      <a:pPr algn="ctr">
                        <a:lnSpc>
                          <a:spcPct val="107000"/>
                        </a:lnSpc>
                        <a:spcBef>
                          <a:spcPts val="1440"/>
                        </a:spcBef>
                        <a:spcAft>
                          <a:spcPts val="1440"/>
                        </a:spcAft>
                      </a:pPr>
                      <a:r>
                        <a:rPr lang="en-US" sz="1800" b="0" dirty="0">
                          <a:effectLst/>
                        </a:rPr>
                        <a:t>Aligned to Milan – CLC South (Italy, Switzerland)</a:t>
                      </a:r>
                      <a:endParaRPr lang="en-GB" sz="1800" b="0" dirty="0">
                        <a:effectLst/>
                        <a:latin typeface="Calibri"/>
                        <a:ea typeface="Calibri"/>
                        <a:cs typeface="Arial"/>
                      </a:endParaRPr>
                    </a:p>
                  </a:txBody>
                  <a:tcPr marL="18525" marR="18525" marT="0" marB="0" anchor="ctr"/>
                </a:tc>
                <a:extLst>
                  <a:ext uri="{0D108BD9-81ED-4DB2-BD59-A6C34878D82A}">
                    <a16:rowId xmlns:a16="http://schemas.microsoft.com/office/drawing/2014/main" val="10000"/>
                  </a:ext>
                </a:extLst>
              </a:tr>
              <a:tr h="260350">
                <a:tc>
                  <a:txBody>
                    <a:bodyPr/>
                    <a:lstStyle/>
                    <a:p>
                      <a:pPr>
                        <a:lnSpc>
                          <a:spcPct val="107000"/>
                        </a:lnSpc>
                        <a:spcBef>
                          <a:spcPts val="1440"/>
                        </a:spcBef>
                        <a:spcAft>
                          <a:spcPts val="1440"/>
                        </a:spcAft>
                      </a:pPr>
                      <a:r>
                        <a:rPr lang="en-US" sz="1800" b="0" dirty="0">
                          <a:solidFill>
                            <a:schemeClr val="tx2"/>
                          </a:solidFill>
                          <a:effectLst/>
                        </a:rPr>
                        <a:t>University of </a:t>
                      </a:r>
                      <a:r>
                        <a:rPr lang="en-US" sz="1800" b="0" dirty="0" err="1">
                          <a:solidFill>
                            <a:schemeClr val="tx2"/>
                          </a:solidFill>
                          <a:effectLst/>
                        </a:rPr>
                        <a:t>Padova</a:t>
                      </a:r>
                      <a:r>
                        <a:rPr lang="en-US" sz="1800" b="0" baseline="0" dirty="0">
                          <a:solidFill>
                            <a:schemeClr val="tx2"/>
                          </a:solidFill>
                          <a:effectLst/>
                        </a:rPr>
                        <a:t> </a:t>
                      </a:r>
                      <a:r>
                        <a:rPr lang="en-US" sz="1800" b="0" dirty="0">
                          <a:solidFill>
                            <a:schemeClr val="tx2"/>
                          </a:solidFill>
                          <a:effectLst/>
                        </a:rPr>
                        <a:t>(Country: IT. Acronym: PU. PIC: 999995602, Higher Education) - (Lead ENTOV-HVM Proposer)</a:t>
                      </a:r>
                      <a:endParaRPr lang="en-GB" sz="1800" b="0" dirty="0">
                        <a:solidFill>
                          <a:schemeClr val="tx2"/>
                        </a:solidFill>
                        <a:effectLst/>
                      </a:endParaRPr>
                    </a:p>
                  </a:txBody>
                  <a:tcPr marL="18525" marR="18525" marT="0" marB="0" anchor="ctr">
                    <a:solidFill>
                      <a:schemeClr val="bg1"/>
                    </a:solidFill>
                  </a:tcPr>
                </a:tc>
                <a:extLst>
                  <a:ext uri="{0D108BD9-81ED-4DB2-BD59-A6C34878D82A}">
                    <a16:rowId xmlns:a16="http://schemas.microsoft.com/office/drawing/2014/main" val="10001"/>
                  </a:ext>
                </a:extLst>
              </a:tr>
              <a:tr h="25464">
                <a:tc>
                  <a:txBody>
                    <a:bodyPr/>
                    <a:lstStyle/>
                    <a:p>
                      <a:pPr algn="ctr">
                        <a:lnSpc>
                          <a:spcPct val="107000"/>
                        </a:lnSpc>
                        <a:spcBef>
                          <a:spcPts val="1440"/>
                        </a:spcBef>
                        <a:spcAft>
                          <a:spcPts val="1440"/>
                        </a:spcAft>
                      </a:pPr>
                      <a:r>
                        <a:rPr lang="en-US" sz="1800" b="0" dirty="0">
                          <a:effectLst/>
                        </a:rPr>
                        <a:t>Aligned to Darmstadt – CLC Central (Germany, The Netherlands, Belgium)</a:t>
                      </a:r>
                      <a:endParaRPr lang="en-GB" sz="1800" b="0" dirty="0">
                        <a:effectLst/>
                        <a:latin typeface="Calibri"/>
                        <a:ea typeface="Calibri"/>
                        <a:cs typeface="Arial"/>
                      </a:endParaRPr>
                    </a:p>
                  </a:txBody>
                  <a:tcPr marL="18525" marR="18525" marT="0" marB="0" anchor="ctr"/>
                </a:tc>
                <a:extLst>
                  <a:ext uri="{0D108BD9-81ED-4DB2-BD59-A6C34878D82A}">
                    <a16:rowId xmlns:a16="http://schemas.microsoft.com/office/drawing/2014/main" val="10002"/>
                  </a:ext>
                </a:extLst>
              </a:tr>
              <a:tr h="279399">
                <a:tc>
                  <a:txBody>
                    <a:bodyPr/>
                    <a:lstStyle/>
                    <a:p>
                      <a:pPr>
                        <a:lnSpc>
                          <a:spcPct val="107000"/>
                        </a:lnSpc>
                        <a:spcBef>
                          <a:spcPts val="1440"/>
                        </a:spcBef>
                        <a:spcAft>
                          <a:spcPts val="1440"/>
                        </a:spcAft>
                      </a:pPr>
                      <a:r>
                        <a:rPr lang="en-US" sz="1800" b="0" dirty="0">
                          <a:solidFill>
                            <a:schemeClr val="tx2"/>
                          </a:solidFill>
                          <a:effectLst/>
                        </a:rPr>
                        <a:t>Technical University of Berlin (Country: DE. Acronym: BU. PIC: 999986678, Higher Education)</a:t>
                      </a:r>
                      <a:endParaRPr lang="en-GB" sz="1800" b="0" dirty="0">
                        <a:solidFill>
                          <a:schemeClr val="tx2"/>
                        </a:solidFill>
                        <a:effectLst/>
                        <a:latin typeface="Calibri"/>
                        <a:ea typeface="Calibri"/>
                        <a:cs typeface="Arial"/>
                      </a:endParaRPr>
                    </a:p>
                  </a:txBody>
                  <a:tcPr marL="18525" marR="18525" marT="0" marB="0" anchor="ctr">
                    <a:solidFill>
                      <a:schemeClr val="bg1"/>
                    </a:solidFill>
                  </a:tcPr>
                </a:tc>
                <a:extLst>
                  <a:ext uri="{0D108BD9-81ED-4DB2-BD59-A6C34878D82A}">
                    <a16:rowId xmlns:a16="http://schemas.microsoft.com/office/drawing/2014/main" val="10003"/>
                  </a:ext>
                </a:extLst>
              </a:tr>
              <a:tr h="25464">
                <a:tc>
                  <a:txBody>
                    <a:bodyPr/>
                    <a:lstStyle/>
                    <a:p>
                      <a:pPr algn="ctr">
                        <a:lnSpc>
                          <a:spcPct val="107000"/>
                        </a:lnSpc>
                        <a:spcBef>
                          <a:spcPts val="1440"/>
                        </a:spcBef>
                        <a:spcAft>
                          <a:spcPts val="1440"/>
                        </a:spcAft>
                      </a:pPr>
                      <a:r>
                        <a:rPr lang="en-US" sz="1800" b="0" dirty="0">
                          <a:effectLst/>
                        </a:rPr>
                        <a:t>Aligned to Gothenburg – CLC North (Finland, Sweden, Estonia, Lithuania, Ireland)</a:t>
                      </a:r>
                      <a:endParaRPr lang="en-GB" sz="1800" b="0" dirty="0">
                        <a:effectLst/>
                        <a:latin typeface="Calibri"/>
                        <a:ea typeface="Calibri"/>
                        <a:cs typeface="Arial"/>
                      </a:endParaRPr>
                    </a:p>
                  </a:txBody>
                  <a:tcPr marL="18525" marR="18525" marT="0" marB="0" anchor="ctr"/>
                </a:tc>
                <a:extLst>
                  <a:ext uri="{0D108BD9-81ED-4DB2-BD59-A6C34878D82A}">
                    <a16:rowId xmlns:a16="http://schemas.microsoft.com/office/drawing/2014/main" val="10004"/>
                  </a:ext>
                </a:extLst>
              </a:tr>
              <a:tr h="219075">
                <a:tc>
                  <a:txBody>
                    <a:bodyPr/>
                    <a:lstStyle/>
                    <a:p>
                      <a:pPr>
                        <a:lnSpc>
                          <a:spcPct val="107000"/>
                        </a:lnSpc>
                        <a:spcBef>
                          <a:spcPts val="1440"/>
                        </a:spcBef>
                        <a:spcAft>
                          <a:spcPts val="1440"/>
                        </a:spcAft>
                      </a:pPr>
                      <a:r>
                        <a:rPr lang="en-US" sz="1800" b="0" dirty="0">
                          <a:solidFill>
                            <a:schemeClr val="tx2"/>
                          </a:solidFill>
                          <a:effectLst/>
                        </a:rPr>
                        <a:t>National University of Ireland </a:t>
                      </a:r>
                      <a:r>
                        <a:rPr lang="en-US" sz="1800" b="0" dirty="0" err="1">
                          <a:solidFill>
                            <a:schemeClr val="tx2"/>
                          </a:solidFill>
                          <a:effectLst/>
                        </a:rPr>
                        <a:t>Maynooth</a:t>
                      </a:r>
                      <a:r>
                        <a:rPr lang="en-US" sz="1800" b="0" dirty="0">
                          <a:solidFill>
                            <a:schemeClr val="tx2"/>
                          </a:solidFill>
                          <a:effectLst/>
                        </a:rPr>
                        <a:t> (Country: IE. Acronym: MU. PIC: 999901415, Higher Education).</a:t>
                      </a:r>
                      <a:endParaRPr lang="en-GB" sz="1800" b="0" dirty="0">
                        <a:solidFill>
                          <a:schemeClr val="tx2"/>
                        </a:solidFill>
                        <a:effectLst/>
                        <a:latin typeface="Calibri"/>
                        <a:ea typeface="Calibri"/>
                        <a:cs typeface="Arial"/>
                      </a:endParaRPr>
                    </a:p>
                  </a:txBody>
                  <a:tcPr marL="18525" marR="18525" marT="0" marB="0" anchor="ctr">
                    <a:solidFill>
                      <a:schemeClr val="bg1"/>
                    </a:solidFill>
                  </a:tcPr>
                </a:tc>
                <a:extLst>
                  <a:ext uri="{0D108BD9-81ED-4DB2-BD59-A6C34878D82A}">
                    <a16:rowId xmlns:a16="http://schemas.microsoft.com/office/drawing/2014/main" val="10005"/>
                  </a:ext>
                </a:extLst>
              </a:tr>
              <a:tr h="25464">
                <a:tc>
                  <a:txBody>
                    <a:bodyPr/>
                    <a:lstStyle/>
                    <a:p>
                      <a:pPr algn="ctr">
                        <a:lnSpc>
                          <a:spcPct val="107000"/>
                        </a:lnSpc>
                        <a:spcBef>
                          <a:spcPts val="1440"/>
                        </a:spcBef>
                        <a:spcAft>
                          <a:spcPts val="1440"/>
                        </a:spcAft>
                      </a:pPr>
                      <a:r>
                        <a:rPr lang="en-US" sz="1800" b="0" dirty="0">
                          <a:effectLst/>
                        </a:rPr>
                        <a:t>Aligned to Bilbao– CLC West (France, Portugal, Spain)</a:t>
                      </a:r>
                      <a:endParaRPr lang="en-GB" sz="1800" b="0" dirty="0">
                        <a:effectLst/>
                        <a:latin typeface="Calibri"/>
                        <a:ea typeface="Calibri"/>
                        <a:cs typeface="Arial"/>
                      </a:endParaRPr>
                    </a:p>
                  </a:txBody>
                  <a:tcPr marL="18525" marR="18525" marT="0" marB="0" anchor="ctr"/>
                </a:tc>
                <a:extLst>
                  <a:ext uri="{0D108BD9-81ED-4DB2-BD59-A6C34878D82A}">
                    <a16:rowId xmlns:a16="http://schemas.microsoft.com/office/drawing/2014/main" val="10006"/>
                  </a:ext>
                </a:extLst>
              </a:tr>
              <a:tr h="296862">
                <a:tc>
                  <a:txBody>
                    <a:bodyPr/>
                    <a:lstStyle/>
                    <a:p>
                      <a:pPr>
                        <a:lnSpc>
                          <a:spcPct val="107000"/>
                        </a:lnSpc>
                        <a:spcBef>
                          <a:spcPts val="1440"/>
                        </a:spcBef>
                        <a:spcAft>
                          <a:spcPts val="1440"/>
                        </a:spcAft>
                      </a:pPr>
                      <a:r>
                        <a:rPr lang="en-US" sz="1800" b="0" dirty="0">
                          <a:solidFill>
                            <a:schemeClr val="tx2"/>
                          </a:solidFill>
                          <a:effectLst/>
                        </a:rPr>
                        <a:t>University of Lisbon (Country: PO. Acronym: LU. PIC: 949885305, Higher Education).</a:t>
                      </a:r>
                      <a:endParaRPr lang="en-GB" sz="1800" b="0" dirty="0">
                        <a:solidFill>
                          <a:schemeClr val="tx2"/>
                        </a:solidFill>
                        <a:effectLst/>
                        <a:latin typeface="Calibri"/>
                        <a:ea typeface="Calibri"/>
                        <a:cs typeface="Arial"/>
                      </a:endParaRPr>
                    </a:p>
                  </a:txBody>
                  <a:tcPr marL="18525" marR="18525" marT="0" marB="0" anchor="ctr">
                    <a:solidFill>
                      <a:schemeClr val="bg1"/>
                    </a:solidFill>
                  </a:tcPr>
                </a:tc>
                <a:extLst>
                  <a:ext uri="{0D108BD9-81ED-4DB2-BD59-A6C34878D82A}">
                    <a16:rowId xmlns:a16="http://schemas.microsoft.com/office/drawing/2014/main" val="10007"/>
                  </a:ext>
                </a:extLst>
              </a:tr>
              <a:tr h="25464">
                <a:tc>
                  <a:txBody>
                    <a:bodyPr/>
                    <a:lstStyle/>
                    <a:p>
                      <a:pPr algn="ctr">
                        <a:lnSpc>
                          <a:spcPct val="107000"/>
                        </a:lnSpc>
                        <a:spcBef>
                          <a:spcPts val="1440"/>
                        </a:spcBef>
                        <a:spcAft>
                          <a:spcPts val="1440"/>
                        </a:spcAft>
                      </a:pPr>
                      <a:r>
                        <a:rPr lang="en-US" sz="1800" b="0" dirty="0">
                          <a:effectLst/>
                        </a:rPr>
                        <a:t>Aligned to Vienna – CLC East (Czech Republic, Greece, Slovakia, Austria</a:t>
                      </a:r>
                      <a:endParaRPr lang="en-GB" sz="1800" b="0" dirty="0">
                        <a:effectLst/>
                        <a:latin typeface="Calibri"/>
                        <a:ea typeface="Calibri"/>
                        <a:cs typeface="Arial"/>
                      </a:endParaRPr>
                    </a:p>
                  </a:txBody>
                  <a:tcPr marL="18525" marR="18525" marT="0" marB="0" anchor="ctr"/>
                </a:tc>
                <a:extLst>
                  <a:ext uri="{0D108BD9-81ED-4DB2-BD59-A6C34878D82A}">
                    <a16:rowId xmlns:a16="http://schemas.microsoft.com/office/drawing/2014/main" val="10008"/>
                  </a:ext>
                </a:extLst>
              </a:tr>
              <a:tr h="306387">
                <a:tc>
                  <a:txBody>
                    <a:bodyPr/>
                    <a:lstStyle/>
                    <a:p>
                      <a:pPr>
                        <a:lnSpc>
                          <a:spcPct val="107000"/>
                        </a:lnSpc>
                        <a:spcBef>
                          <a:spcPts val="1440"/>
                        </a:spcBef>
                        <a:spcAft>
                          <a:spcPts val="1440"/>
                        </a:spcAft>
                      </a:pPr>
                      <a:r>
                        <a:rPr lang="en-US" sz="1800" b="0" dirty="0" err="1">
                          <a:solidFill>
                            <a:schemeClr val="tx2"/>
                          </a:solidFill>
                          <a:effectLst/>
                        </a:rPr>
                        <a:t>Tuke</a:t>
                      </a:r>
                      <a:r>
                        <a:rPr lang="en-US" sz="1800" b="0" dirty="0">
                          <a:solidFill>
                            <a:schemeClr val="tx2"/>
                          </a:solidFill>
                          <a:effectLst/>
                        </a:rPr>
                        <a:t> University (Country: SK. Acronym: TU. PIC: 999839238, Higher Education).</a:t>
                      </a:r>
                      <a:endParaRPr lang="en-GB" sz="1800" b="0" dirty="0">
                        <a:solidFill>
                          <a:schemeClr val="tx2"/>
                        </a:solidFill>
                        <a:effectLst/>
                        <a:latin typeface="Calibri"/>
                        <a:ea typeface="Calibri"/>
                        <a:cs typeface="Arial"/>
                      </a:endParaRPr>
                    </a:p>
                  </a:txBody>
                  <a:tcPr marL="18525" marR="18525" marT="0" marB="0" anchor="ctr">
                    <a:solidFill>
                      <a:schemeClr val="bg1"/>
                    </a:solidFill>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146313670"/>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3823</Words>
  <Application>Microsoft Office PowerPoint</Application>
  <PresentationFormat>A4-Papier (210 x 297 mm)</PresentationFormat>
  <Paragraphs>489</Paragraphs>
  <Slides>13</Slides>
  <Notes>2</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13</vt:i4>
      </vt:variant>
    </vt:vector>
  </HeadingPairs>
  <TitlesOfParts>
    <vt:vector size="17" baseType="lpstr">
      <vt:lpstr>Arial</vt:lpstr>
      <vt:lpstr>Calibri</vt:lpstr>
      <vt:lpstr>Calibri Light</vt:lpstr>
      <vt:lpstr>Office</vt:lpstr>
      <vt:lpstr>Open European Network for ENTerprise InnOVation in High Value Manufacturing (ENTOV-HVM)  AN ENTOV-HVM EDUCATION PROPOSAL TO THE EIT MANUFACTURING TO  “ENABLE THE CAPABILITY FOR RAPID DIFFUSION OF INNOVATION FROM IDEATION TO MARKET SATURATION IN HIGH VALUE MANUFACTURING”</vt:lpstr>
      <vt:lpstr>Aim</vt:lpstr>
      <vt:lpstr>Aspired Results</vt:lpstr>
      <vt:lpstr>Uniqueness</vt:lpstr>
      <vt:lpstr>Planned Courses</vt:lpstr>
      <vt:lpstr>Target Groups</vt:lpstr>
      <vt:lpstr>Draft Business Model</vt:lpstr>
      <vt:lpstr>Work Packages</vt:lpstr>
      <vt:lpstr>Core-Activity Team</vt:lpstr>
      <vt:lpstr>Extended Activity Team</vt:lpstr>
      <vt:lpstr>Estimated Costs</vt:lpstr>
      <vt:lpstr>Industry Case Study Example: “Winning the Bid” – A Previous Success Story</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Open European Network for Enterprise Innovation in High Value Manufacturing (ENTOV-HVM) Innovation Web Phases (V0.5 May 2019)</dc:title>
  <dc:creator>Charlie Gassen</dc:creator>
  <cp:lastModifiedBy>Admin</cp:lastModifiedBy>
  <cp:revision>307</cp:revision>
  <cp:lastPrinted>2019-10-22T08:23:45Z</cp:lastPrinted>
  <dcterms:created xsi:type="dcterms:W3CDTF">2019-05-04T07:22:52Z</dcterms:created>
  <dcterms:modified xsi:type="dcterms:W3CDTF">2020-03-16T14:13:36Z</dcterms:modified>
</cp:coreProperties>
</file>